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178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076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4630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5400" dirty="0"/>
          </a:p>
        </p:txBody>
      </p:sp>
      <p:sp>
        <p:nvSpPr>
          <p:cNvPr id="3" name="Shape 1"/>
          <p:cNvSpPr/>
          <p:nvPr/>
        </p:nvSpPr>
        <p:spPr>
          <a:xfrm>
            <a:off x="3886200" y="2606040"/>
            <a:ext cx="1371600" cy="45720"/>
          </a:xfrm>
          <a:prstGeom prst="rect">
            <a:avLst/>
          </a:prstGeom>
          <a:solidFill>
            <a:srgbClr val="F4B942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4" name="Text 2"/>
          <p:cNvSpPr/>
          <p:nvPr/>
        </p:nvSpPr>
        <p:spPr>
          <a:xfrm>
            <a:off x="457200" y="27889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initiation à l'Intelligence Artificielle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749040" y="3657600"/>
            <a:ext cx="1645920" cy="457200"/>
          </a:xfrm>
          <a:prstGeom prst="roundRect">
            <a:avLst>
              <a:gd name="adj" fmla="val 50000"/>
            </a:avLst>
          </a:prstGeom>
          <a:solidFill>
            <a:srgbClr val="F4B942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6" name="Text 4"/>
          <p:cNvSpPr/>
          <p:nvPr/>
        </p:nvSpPr>
        <p:spPr>
          <a:xfrm>
            <a:off x="3749040" y="3657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3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✨ 🧙 🤖 ✨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L'HISTOIRE —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097280"/>
            <a:ext cx="5120640" cy="3108960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 w="12700">
            <a:solidFill>
              <a:srgbClr val="2E75B6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6" name="Text 4"/>
          <p:cNvSpPr/>
          <p:nvPr/>
        </p:nvSpPr>
        <p:spPr>
          <a:xfrm>
            <a:off x="914400" y="12801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découverte mystérieuse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1828800"/>
            <a:ext cx="457200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 et Léo explorent le grenier d'une vieille ferme abandonnée. Au milieu des caisses poussiéreuses, ils aperçoivent un drap blanc qui recouvre un objet de grande taille.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035040" y="1097280"/>
            <a:ext cx="2743200" cy="3108960"/>
          </a:xfrm>
          <a:prstGeom prst="roundRect">
            <a:avLst>
              <a:gd name="adj" fmla="val 5000"/>
            </a:avLst>
          </a:prstGeom>
          <a:solidFill>
            <a:srgbClr val="2C3E5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9" name="Shape 7"/>
          <p:cNvSpPr/>
          <p:nvPr/>
        </p:nvSpPr>
        <p:spPr>
          <a:xfrm>
            <a:off x="6675120" y="2103120"/>
            <a:ext cx="1463040" cy="1828800"/>
          </a:xfrm>
          <a:prstGeom prst="ellipse">
            <a:avLst/>
          </a:prstGeom>
          <a:solidFill>
            <a:srgbClr val="F7F9FC"/>
          </a:solidFill>
          <a:ln w="1270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0" name="Shape 8"/>
          <p:cNvSpPr/>
          <p:nvPr/>
        </p:nvSpPr>
        <p:spPr>
          <a:xfrm>
            <a:off x="6858000" y="3200400"/>
            <a:ext cx="1097280" cy="548640"/>
          </a:xfrm>
          <a:prstGeom prst="rect">
            <a:avLst/>
          </a:prstGeom>
          <a:solidFill>
            <a:srgbClr val="F7F9FC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1" name="Text 9"/>
          <p:cNvSpPr/>
          <p:nvPr/>
        </p:nvSpPr>
        <p:spPr>
          <a:xfrm>
            <a:off x="7772400" y="13716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4B942"/>
                </a:solidFill>
              </a:rPr>
              <a:t>✨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7040880" y="2468880"/>
            <a:ext cx="731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6400" dirty="0"/>
          </a:p>
        </p:txBody>
      </p:sp>
      <p:sp>
        <p:nvSpPr>
          <p:cNvPr id="13" name="Text 11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L'HISTOIRE —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rencontre avec Cogitron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57200" y="128016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enfants soulèvent le drap et découvrent une étrange machine. Ils s'amusent à appuyer sur ses boutons. Soudain la machine se met à clignoter et à parler :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468880"/>
            <a:ext cx="4846320" cy="731520"/>
          </a:xfrm>
          <a:prstGeom prst="roundRect">
            <a:avLst>
              <a:gd name="adj" fmla="val 18750"/>
            </a:avLst>
          </a:prstGeom>
          <a:solidFill>
            <a:srgbClr val="E2EFDA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8" name="Text 6"/>
          <p:cNvSpPr/>
          <p:nvPr/>
        </p:nvSpPr>
        <p:spPr>
          <a:xfrm>
            <a:off x="731520" y="26060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Bonjour ! Je m'appelle Cogitron, dit-elle.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230428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0" name="Text 8"/>
          <p:cNvSpPr/>
          <p:nvPr/>
        </p:nvSpPr>
        <p:spPr>
          <a:xfrm>
            <a:off x="731520" y="23042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COGITRON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4846320" cy="822960"/>
          </a:xfrm>
          <a:prstGeom prst="roundRect">
            <a:avLst>
              <a:gd name="adj" fmla="val 16667"/>
            </a:avLst>
          </a:prstGeom>
          <a:solidFill>
            <a:srgbClr val="DEEBF7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2" name="Text 10"/>
          <p:cNvSpPr/>
          <p:nvPr/>
        </p:nvSpPr>
        <p:spPr>
          <a:xfrm>
            <a:off x="731520" y="379476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Tu t'appelles Cogitron ? Qu'est-ce que cela signifie ? demande Léo.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349300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4" name="Text 12"/>
          <p:cNvSpPr/>
          <p:nvPr/>
        </p:nvSpPr>
        <p:spPr>
          <a:xfrm>
            <a:off x="731520" y="349300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LÉO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943600" y="1737360"/>
            <a:ext cx="2743200" cy="2651760"/>
          </a:xfrm>
          <a:prstGeom prst="roundRect">
            <a:avLst>
              <a:gd name="adj" fmla="val 3448"/>
            </a:avLst>
          </a:prstGeom>
          <a:solidFill>
            <a:srgbClr val="F5E6C8"/>
          </a:solidFill>
          <a:ln w="19050">
            <a:solidFill>
              <a:srgbClr val="1F2933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6" name="Shape 14"/>
          <p:cNvSpPr/>
          <p:nvPr/>
        </p:nvSpPr>
        <p:spPr>
          <a:xfrm>
            <a:off x="6858000" y="1188720"/>
            <a:ext cx="914400" cy="640080"/>
          </a:xfrm>
          <a:prstGeom prst="roundRect">
            <a:avLst>
              <a:gd name="adj" fmla="val 7143"/>
            </a:avLst>
          </a:prstGeom>
          <a:solidFill>
            <a:srgbClr val="1F2933"/>
          </a:solidFill>
          <a:ln w="19050">
            <a:solidFill>
              <a:srgbClr val="1F2933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7" name="Text 15"/>
          <p:cNvSpPr/>
          <p:nvPr/>
        </p:nvSpPr>
        <p:spPr>
          <a:xfrm>
            <a:off x="6858000" y="123444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7CDB6E"/>
                </a:solidFill>
              </a:rPr>
              <a:t>〰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6172200" y="1965960"/>
            <a:ext cx="164592" cy="164592"/>
          </a:xfrm>
          <a:prstGeom prst="ellipse">
            <a:avLst/>
          </a:prstGeom>
          <a:solidFill>
            <a:srgbClr val="E74C3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9" name="Shape 17"/>
          <p:cNvSpPr/>
          <p:nvPr/>
        </p:nvSpPr>
        <p:spPr>
          <a:xfrm>
            <a:off x="6428232" y="1965960"/>
            <a:ext cx="164592" cy="164592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0" name="Shape 18"/>
          <p:cNvSpPr/>
          <p:nvPr/>
        </p:nvSpPr>
        <p:spPr>
          <a:xfrm>
            <a:off x="6684264" y="1965960"/>
            <a:ext cx="164592" cy="1645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1" name="Shape 19"/>
          <p:cNvSpPr/>
          <p:nvPr/>
        </p:nvSpPr>
        <p:spPr>
          <a:xfrm>
            <a:off x="6940296" y="1965960"/>
            <a:ext cx="164592" cy="164592"/>
          </a:xfrm>
          <a:prstGeom prst="ellipse">
            <a:avLst/>
          </a:prstGeom>
          <a:solidFill>
            <a:srgbClr val="3498D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2" name="Shape 20"/>
          <p:cNvSpPr/>
          <p:nvPr/>
        </p:nvSpPr>
        <p:spPr>
          <a:xfrm>
            <a:off x="6172200" y="2221992"/>
            <a:ext cx="164592" cy="164592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3" name="Shape 21"/>
          <p:cNvSpPr/>
          <p:nvPr/>
        </p:nvSpPr>
        <p:spPr>
          <a:xfrm>
            <a:off x="6428232" y="2221992"/>
            <a:ext cx="164592" cy="1645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4" name="Shape 22"/>
          <p:cNvSpPr/>
          <p:nvPr/>
        </p:nvSpPr>
        <p:spPr>
          <a:xfrm>
            <a:off x="6684264" y="2221992"/>
            <a:ext cx="164592" cy="164592"/>
          </a:xfrm>
          <a:prstGeom prst="ellipse">
            <a:avLst/>
          </a:prstGeom>
          <a:solidFill>
            <a:srgbClr val="3498D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5" name="Shape 23"/>
          <p:cNvSpPr/>
          <p:nvPr/>
        </p:nvSpPr>
        <p:spPr>
          <a:xfrm>
            <a:off x="6940296" y="2221992"/>
            <a:ext cx="164592" cy="164592"/>
          </a:xfrm>
          <a:prstGeom prst="ellipse">
            <a:avLst/>
          </a:prstGeom>
          <a:solidFill>
            <a:srgbClr val="E74C3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6" name="Shape 24"/>
          <p:cNvSpPr/>
          <p:nvPr/>
        </p:nvSpPr>
        <p:spPr>
          <a:xfrm>
            <a:off x="6172200" y="2478024"/>
            <a:ext cx="164592" cy="1645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7" name="Shape 25"/>
          <p:cNvSpPr/>
          <p:nvPr/>
        </p:nvSpPr>
        <p:spPr>
          <a:xfrm>
            <a:off x="6428232" y="2478024"/>
            <a:ext cx="164592" cy="164592"/>
          </a:xfrm>
          <a:prstGeom prst="ellipse">
            <a:avLst/>
          </a:prstGeom>
          <a:solidFill>
            <a:srgbClr val="3498D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8" name="Shape 26"/>
          <p:cNvSpPr/>
          <p:nvPr/>
        </p:nvSpPr>
        <p:spPr>
          <a:xfrm>
            <a:off x="6684264" y="2478024"/>
            <a:ext cx="164592" cy="164592"/>
          </a:xfrm>
          <a:prstGeom prst="ellipse">
            <a:avLst/>
          </a:prstGeom>
          <a:solidFill>
            <a:srgbClr val="E74C3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9" name="Shape 27"/>
          <p:cNvSpPr/>
          <p:nvPr/>
        </p:nvSpPr>
        <p:spPr>
          <a:xfrm>
            <a:off x="6940296" y="2478024"/>
            <a:ext cx="164592" cy="164592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0" name="Shape 28"/>
          <p:cNvSpPr/>
          <p:nvPr/>
        </p:nvSpPr>
        <p:spPr>
          <a:xfrm>
            <a:off x="7818120" y="2103120"/>
            <a:ext cx="640080" cy="640080"/>
          </a:xfrm>
          <a:prstGeom prst="ellipse">
            <a:avLst/>
          </a:prstGeom>
          <a:solidFill>
            <a:srgbClr val="3498DB"/>
          </a:solidFill>
          <a:ln w="19050">
            <a:solidFill>
              <a:srgbClr val="1F2933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1" name="Text 29"/>
          <p:cNvSpPr/>
          <p:nvPr/>
        </p:nvSpPr>
        <p:spPr>
          <a:xfrm>
            <a:off x="7818120" y="2103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+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6217920" y="3291840"/>
            <a:ext cx="73152" cy="822960"/>
          </a:xfrm>
          <a:prstGeom prst="rect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3" name="Shape 31"/>
          <p:cNvSpPr/>
          <p:nvPr/>
        </p:nvSpPr>
        <p:spPr>
          <a:xfrm>
            <a:off x="6144768" y="3108960"/>
            <a:ext cx="219456" cy="219456"/>
          </a:xfrm>
          <a:prstGeom prst="ellipse">
            <a:avLst/>
          </a:prstGeom>
          <a:solidFill>
            <a:srgbClr val="27AE6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4" name="Shape 32"/>
          <p:cNvSpPr/>
          <p:nvPr/>
        </p:nvSpPr>
        <p:spPr>
          <a:xfrm>
            <a:off x="6629400" y="3291840"/>
            <a:ext cx="73152" cy="822960"/>
          </a:xfrm>
          <a:prstGeom prst="rect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5" name="Shape 33"/>
          <p:cNvSpPr/>
          <p:nvPr/>
        </p:nvSpPr>
        <p:spPr>
          <a:xfrm>
            <a:off x="6556248" y="3108960"/>
            <a:ext cx="219456" cy="219456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6" name="Shape 34"/>
          <p:cNvSpPr/>
          <p:nvPr/>
        </p:nvSpPr>
        <p:spPr>
          <a:xfrm>
            <a:off x="7040880" y="3291840"/>
            <a:ext cx="73152" cy="822960"/>
          </a:xfrm>
          <a:prstGeom prst="rect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7" name="Shape 35"/>
          <p:cNvSpPr/>
          <p:nvPr/>
        </p:nvSpPr>
        <p:spPr>
          <a:xfrm>
            <a:off x="6967728" y="3108960"/>
            <a:ext cx="219456" cy="219456"/>
          </a:xfrm>
          <a:prstGeom prst="ellipse">
            <a:avLst/>
          </a:prstGeom>
          <a:solidFill>
            <a:srgbClr val="E74C3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8" name="Shape 36"/>
          <p:cNvSpPr/>
          <p:nvPr/>
        </p:nvSpPr>
        <p:spPr>
          <a:xfrm>
            <a:off x="7452360" y="3291840"/>
            <a:ext cx="73152" cy="822960"/>
          </a:xfrm>
          <a:prstGeom prst="rect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9" name="Shape 37"/>
          <p:cNvSpPr/>
          <p:nvPr/>
        </p:nvSpPr>
        <p:spPr>
          <a:xfrm>
            <a:off x="7379208" y="3108960"/>
            <a:ext cx="219456" cy="219456"/>
          </a:xfrm>
          <a:prstGeom prst="ellipse">
            <a:avLst/>
          </a:prstGeom>
          <a:solidFill>
            <a:srgbClr val="27AE6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40" name="Shape 38"/>
          <p:cNvSpPr/>
          <p:nvPr/>
        </p:nvSpPr>
        <p:spPr>
          <a:xfrm>
            <a:off x="7863840" y="3291840"/>
            <a:ext cx="73152" cy="822960"/>
          </a:xfrm>
          <a:prstGeom prst="rect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41" name="Shape 39"/>
          <p:cNvSpPr/>
          <p:nvPr/>
        </p:nvSpPr>
        <p:spPr>
          <a:xfrm>
            <a:off x="7790688" y="3108960"/>
            <a:ext cx="219456" cy="219456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42" name="Text 40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L'HISTOIRE — 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Cogitron explique son nom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943600" cy="1554480"/>
          </a:xfrm>
          <a:prstGeom prst="roundRect">
            <a:avLst>
              <a:gd name="adj" fmla="val 8824"/>
            </a:avLst>
          </a:prstGeom>
          <a:solidFill>
            <a:srgbClr val="E2EFDA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7" name="Text 5"/>
          <p:cNvSpPr/>
          <p:nvPr/>
        </p:nvSpPr>
        <p:spPr>
          <a:xfrm>
            <a:off x="640080" y="150876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Ah, bonne question ! Mon nom vient de deux mots : </a:t>
            </a: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cogito »</a:t>
            </a:r>
            <a:r>
              <a:rPr lang="en-US" sz="13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 veut dire « je pense » en latin, et </a:t>
            </a: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tron »</a:t>
            </a:r>
            <a:r>
              <a:rPr lang="en-US" sz="13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 fait penser à un robot ou une machine. Je suis un programme qui peut réfléchir un peu comme un cerveau. Ma spécialité c'est de reconnaître les images.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120700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9" name="Text 7"/>
          <p:cNvSpPr/>
          <p:nvPr/>
        </p:nvSpPr>
        <p:spPr>
          <a:xfrm>
            <a:off x="640080" y="120700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COGITRON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3200400"/>
            <a:ext cx="5943600" cy="548640"/>
          </a:xfrm>
          <a:prstGeom prst="roundRect">
            <a:avLst>
              <a:gd name="adj" fmla="val 25000"/>
            </a:avLst>
          </a:prstGeom>
          <a:solidFill>
            <a:srgbClr val="FFF2CC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1" name="Text 9"/>
          <p:cNvSpPr/>
          <p:nvPr/>
        </p:nvSpPr>
        <p:spPr>
          <a:xfrm>
            <a:off x="640080" y="333756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Comment fais-tu ? demande Mila intriguée.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303580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D2691E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3" name="Text 11"/>
          <p:cNvSpPr/>
          <p:nvPr/>
        </p:nvSpPr>
        <p:spPr>
          <a:xfrm>
            <a:off x="640080" y="303580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4069080"/>
            <a:ext cx="5943600" cy="777240"/>
          </a:xfrm>
          <a:prstGeom prst="roundRect">
            <a:avLst>
              <a:gd name="adj" fmla="val 17647"/>
            </a:avLst>
          </a:prstGeom>
          <a:solidFill>
            <a:srgbClr val="E2EFDA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5" name="Text 13"/>
          <p:cNvSpPr/>
          <p:nvPr/>
        </p:nvSpPr>
        <p:spPr>
          <a:xfrm>
            <a:off x="640080" y="4206240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Je regarde les images petit bout par petit bout pour reconnaître ce qu'il y a dedans, comme un détective avec une loupe !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390448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7" name="Text 15"/>
          <p:cNvSpPr/>
          <p:nvPr/>
        </p:nvSpPr>
        <p:spPr>
          <a:xfrm>
            <a:off x="640080" y="39044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COGITRON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766560" y="1554480"/>
            <a:ext cx="2011680" cy="20116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9" name="Text 17"/>
          <p:cNvSpPr/>
          <p:nvPr/>
        </p:nvSpPr>
        <p:spPr>
          <a:xfrm>
            <a:off x="6858000" y="182880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00"/>
                </a:solidFill>
              </a:rPr>
              <a:t>🔍</a:t>
            </a:r>
            <a:endParaRPr lang="en-US" sz="6000" dirty="0"/>
          </a:p>
        </p:txBody>
      </p:sp>
      <p:sp>
        <p:nvSpPr>
          <p:cNvPr id="20" name="Text 18"/>
          <p:cNvSpPr/>
          <p:nvPr/>
        </p:nvSpPr>
        <p:spPr>
          <a:xfrm>
            <a:off x="6858000" y="246888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000000"/>
                </a:solidFill>
              </a:rPr>
              <a:t>🤖</a:t>
            </a:r>
            <a:endParaRPr lang="en-US" sz="5000" dirty="0"/>
          </a:p>
        </p:txBody>
      </p:sp>
      <p:sp>
        <p:nvSpPr>
          <p:cNvPr id="21" name="Text 19"/>
          <p:cNvSpPr/>
          <p:nvPr/>
        </p:nvSpPr>
        <p:spPr>
          <a:xfrm>
            <a:off x="6766560" y="374904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 un détective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avec sa loupe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L'HISTOIRE — 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Qu'est-ce qu'un algorithme ?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4846320" cy="914400"/>
          </a:xfrm>
          <a:prstGeom prst="roundRect">
            <a:avLst>
              <a:gd name="adj" fmla="val 15000"/>
            </a:avLst>
          </a:prstGeom>
          <a:solidFill>
            <a:srgbClr val="FFF2CC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7" name="Text 5"/>
          <p:cNvSpPr/>
          <p:nvPr/>
        </p:nvSpPr>
        <p:spPr>
          <a:xfrm>
            <a:off x="640080" y="150876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C'est génial. Moi, j'adore les sorcières ! Tu m'aides à trouver des images de sorcières ? dit Mila.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120700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D2691E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9" name="Text 7"/>
          <p:cNvSpPr/>
          <p:nvPr/>
        </p:nvSpPr>
        <p:spPr>
          <a:xfrm>
            <a:off x="640080" y="120700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514600"/>
            <a:ext cx="4846320" cy="960120"/>
          </a:xfrm>
          <a:prstGeom prst="roundRect">
            <a:avLst>
              <a:gd name="adj" fmla="val 14286"/>
            </a:avLst>
          </a:prstGeom>
          <a:solidFill>
            <a:srgbClr val="E2EFDA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1" name="Text 9"/>
          <p:cNvSpPr/>
          <p:nvPr/>
        </p:nvSpPr>
        <p:spPr>
          <a:xfrm>
            <a:off x="640080" y="26517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Non, car je n'ai pas appris. Mais je peux le faire si tu me montres beaucoup d'images de sorcières et que tu me donnes un algorithme.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35000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3" name="Text 11"/>
          <p:cNvSpPr/>
          <p:nvPr/>
        </p:nvSpPr>
        <p:spPr>
          <a:xfrm>
            <a:off x="640080" y="235000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COGITRON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703320"/>
            <a:ext cx="4846320" cy="502920"/>
          </a:xfrm>
          <a:prstGeom prst="roundRect">
            <a:avLst>
              <a:gd name="adj" fmla="val 27273"/>
            </a:avLst>
          </a:prstGeom>
          <a:solidFill>
            <a:srgbClr val="DEEBF7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5" name="Text 13"/>
          <p:cNvSpPr/>
          <p:nvPr/>
        </p:nvSpPr>
        <p:spPr>
          <a:xfrm>
            <a:off x="640080" y="384048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C'est quoi un algorithme ? questionne Léo.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3538728"/>
            <a:ext cx="1280160" cy="292608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7" name="Text 15"/>
          <p:cNvSpPr/>
          <p:nvPr/>
        </p:nvSpPr>
        <p:spPr>
          <a:xfrm>
            <a:off x="640080" y="353872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4434840"/>
            <a:ext cx="4846320" cy="502920"/>
          </a:xfrm>
          <a:prstGeom prst="roundRect">
            <a:avLst>
              <a:gd name="adj" fmla="val 27273"/>
            </a:avLst>
          </a:prstGeom>
          <a:solidFill>
            <a:srgbClr val="E2EFDA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9" name="Text 17"/>
          <p:cNvSpPr/>
          <p:nvPr/>
        </p:nvSpPr>
        <p:spPr>
          <a:xfrm>
            <a:off x="640080" y="457200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C'est comme une recette avec des instructions à suivre, répond Cogitron.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577840" y="137160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algorithme, c'est…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035040" y="1828800"/>
            <a:ext cx="22860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254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2" name="Text 20"/>
          <p:cNvSpPr/>
          <p:nvPr/>
        </p:nvSpPr>
        <p:spPr>
          <a:xfrm>
            <a:off x="6035040" y="182880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5B6"/>
                </a:solidFill>
              </a:rPr>
              <a:t>ENTRÉE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5A6772"/>
                </a:solidFill>
              </a:rPr>
              <a:t>(les données)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035040" y="260604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48235"/>
                </a:solidFill>
              </a:rPr>
              <a:t>▼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035040" y="2926080"/>
            <a:ext cx="2286000" cy="777240"/>
          </a:xfrm>
          <a:prstGeom prst="roundRect">
            <a:avLst>
              <a:gd name="adj" fmla="val 9412"/>
            </a:avLst>
          </a:prstGeom>
          <a:solidFill>
            <a:srgbClr val="E2EFDA"/>
          </a:solidFill>
          <a:ln w="25400">
            <a:solidFill>
              <a:srgbClr val="548235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5" name="Text 23"/>
          <p:cNvSpPr/>
          <p:nvPr/>
        </p:nvSpPr>
        <p:spPr>
          <a:xfrm>
            <a:off x="6035040" y="292608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48235"/>
                </a:solidFill>
              </a:rPr>
              <a:t>PROGRAMME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5A6772"/>
                </a:solidFill>
              </a:rPr>
              <a:t>(la recette / l'algorithme)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035040" y="370332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48235"/>
                </a:solidFill>
              </a:rPr>
              <a:t>▼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035040" y="4023360"/>
            <a:ext cx="22860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254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8" name="Text 26"/>
          <p:cNvSpPr/>
          <p:nvPr/>
        </p:nvSpPr>
        <p:spPr>
          <a:xfrm>
            <a:off x="6035040" y="402336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5B6"/>
                </a:solidFill>
              </a:rPr>
              <a:t>SORTIE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5A6772"/>
                </a:solidFill>
              </a:rPr>
              <a:t>(la réponse)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11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548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2933">
              <a:alpha val="30000"/>
            </a:srgbClr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Shape 1"/>
          <p:cNvSpPr/>
          <p:nvPr/>
        </p:nvSpPr>
        <p:spPr>
          <a:xfrm>
            <a:off x="914400" y="914400"/>
            <a:ext cx="7315200" cy="329184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50800">
            <a:solidFill>
              <a:srgbClr val="F4B942"/>
            </a:solidFill>
            <a:prstDash val="solid"/>
          </a:ln>
          <a:effectLst>
            <a:outerShdw blurRad="152400" dist="508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4" name="Shape 2"/>
          <p:cNvSpPr/>
          <p:nvPr/>
        </p:nvSpPr>
        <p:spPr>
          <a:xfrm>
            <a:off x="3200400" y="1097280"/>
            <a:ext cx="2743200" cy="548640"/>
          </a:xfrm>
          <a:prstGeom prst="rect">
            <a:avLst/>
          </a:prstGeom>
          <a:solidFill>
            <a:srgbClr val="F4B942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5" name="Text 3"/>
          <p:cNvSpPr/>
          <p:nvPr/>
        </p:nvSpPr>
        <p:spPr>
          <a:xfrm>
            <a:off x="3200400" y="10972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kern="0" spc="8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371600" y="192024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mission, si vous l'acceptez :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246888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Aider Mila et Léo à apprendre à Cogitron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reconnaître les sorcières.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3200400" y="4572000"/>
            <a:ext cx="457200" cy="457200"/>
          </a:xfrm>
          <a:prstGeom prst="ellipse">
            <a:avLst/>
          </a:prstGeom>
          <a:solidFill>
            <a:srgbClr val="F4B94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9" name="Text 7"/>
          <p:cNvSpPr/>
          <p:nvPr/>
        </p:nvSpPr>
        <p:spPr>
          <a:xfrm>
            <a:off x="320040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886200" y="4572000"/>
            <a:ext cx="457200" cy="457200"/>
          </a:xfrm>
          <a:prstGeom prst="ellipse">
            <a:avLst/>
          </a:prstGeom>
          <a:solidFill>
            <a:srgbClr val="F4B94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1" name="Text 9"/>
          <p:cNvSpPr/>
          <p:nvPr/>
        </p:nvSpPr>
        <p:spPr>
          <a:xfrm>
            <a:off x="388620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0" y="4572000"/>
            <a:ext cx="457200" cy="457200"/>
          </a:xfrm>
          <a:prstGeom prst="ellipse">
            <a:avLst/>
          </a:prstGeom>
          <a:solidFill>
            <a:srgbClr val="F4B94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3" name="Text 11"/>
          <p:cNvSpPr/>
          <p:nvPr/>
        </p:nvSpPr>
        <p:spPr>
          <a:xfrm>
            <a:off x="457200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257800" y="4572000"/>
            <a:ext cx="457200" cy="457200"/>
          </a:xfrm>
          <a:prstGeom prst="ellipse">
            <a:avLst/>
          </a:prstGeom>
          <a:solidFill>
            <a:srgbClr val="F4B94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5" name="Text 13"/>
          <p:cNvSpPr/>
          <p:nvPr/>
        </p:nvSpPr>
        <p:spPr>
          <a:xfrm>
            <a:off x="525780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943600" y="4572000"/>
            <a:ext cx="457200" cy="457200"/>
          </a:xfrm>
          <a:prstGeom prst="ellipse">
            <a:avLst/>
          </a:prstGeom>
          <a:solidFill>
            <a:srgbClr val="F4B94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7" name="Text 15"/>
          <p:cNvSpPr/>
          <p:nvPr/>
        </p:nvSpPr>
        <p:spPr>
          <a:xfrm>
            <a:off x="594360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14400" y="4206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étapes pour réussir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— ÉTAPE 1 /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1280160" cy="1280160"/>
          </a:xfrm>
          <a:prstGeom prst="ellipse">
            <a:avLst/>
          </a:prstGeom>
          <a:solidFill>
            <a:srgbClr val="548235"/>
          </a:solidFill>
          <a:ln w="508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6" name="Text 4"/>
          <p:cNvSpPr/>
          <p:nvPr/>
        </p:nvSpPr>
        <p:spPr>
          <a:xfrm>
            <a:off x="457200" y="86868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920240" y="9144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920240" y="1280160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Constituer une base d'images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94360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0" name="Shape 8"/>
          <p:cNvSpPr/>
          <p:nvPr/>
        </p:nvSpPr>
        <p:spPr>
          <a:xfrm>
            <a:off x="621792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1" name="Shape 9"/>
          <p:cNvSpPr/>
          <p:nvPr/>
        </p:nvSpPr>
        <p:spPr>
          <a:xfrm>
            <a:off x="649224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2" name="Shape 10"/>
          <p:cNvSpPr/>
          <p:nvPr/>
        </p:nvSpPr>
        <p:spPr>
          <a:xfrm>
            <a:off x="676656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3" name="Shape 11"/>
          <p:cNvSpPr/>
          <p:nvPr/>
        </p:nvSpPr>
        <p:spPr>
          <a:xfrm>
            <a:off x="704088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4" name="Shape 12"/>
          <p:cNvSpPr/>
          <p:nvPr/>
        </p:nvSpPr>
        <p:spPr>
          <a:xfrm>
            <a:off x="457200" y="2377440"/>
            <a:ext cx="502920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2E75B6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5" name="Text 13"/>
          <p:cNvSpPr/>
          <p:nvPr/>
        </p:nvSpPr>
        <p:spPr>
          <a:xfrm>
            <a:off x="731520" y="2606040"/>
            <a:ext cx="45720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Cogitron ne sait pas à quoi ressemblent les sorcières.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Dessinons des sorcières pour le lui montrer.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760720" y="2377440"/>
            <a:ext cx="2926080" cy="2194560"/>
          </a:xfrm>
          <a:prstGeom prst="roundRect">
            <a:avLst>
              <a:gd name="adj" fmla="val 5000"/>
            </a:avLst>
          </a:prstGeom>
          <a:solidFill>
            <a:srgbClr val="E2EFDA"/>
          </a:solidFill>
          <a:ln w="12700">
            <a:solidFill>
              <a:srgbClr val="548235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7" name="Text 15"/>
          <p:cNvSpPr/>
          <p:nvPr/>
        </p:nvSpPr>
        <p:spPr>
          <a:xfrm>
            <a:off x="5943600" y="2514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 Consigne :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943600" y="2926080"/>
            <a:ext cx="25603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 ta feuille, dessine une sorcière, comme tu l'imagines.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943600" y="41605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  8 minutes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— ÉTAPE 2 /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1280160" cy="1280160"/>
          </a:xfrm>
          <a:prstGeom prst="ellipse">
            <a:avLst/>
          </a:prstGeom>
          <a:solidFill>
            <a:srgbClr val="548235"/>
          </a:solidFill>
          <a:ln w="508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6" name="Text 4"/>
          <p:cNvSpPr/>
          <p:nvPr/>
        </p:nvSpPr>
        <p:spPr>
          <a:xfrm>
            <a:off x="457200" y="86868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920240" y="9144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920240" y="1280160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Trouver des critères qui permettent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d'identifier les sorcières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94360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0" name="Shape 8"/>
          <p:cNvSpPr/>
          <p:nvPr/>
        </p:nvSpPr>
        <p:spPr>
          <a:xfrm>
            <a:off x="621792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1" name="Shape 9"/>
          <p:cNvSpPr/>
          <p:nvPr/>
        </p:nvSpPr>
        <p:spPr>
          <a:xfrm>
            <a:off x="649224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2" name="Shape 10"/>
          <p:cNvSpPr/>
          <p:nvPr/>
        </p:nvSpPr>
        <p:spPr>
          <a:xfrm>
            <a:off x="676656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3" name="Shape 11"/>
          <p:cNvSpPr/>
          <p:nvPr/>
        </p:nvSpPr>
        <p:spPr>
          <a:xfrm>
            <a:off x="704088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4" name="Text 12"/>
          <p:cNvSpPr/>
          <p:nvPr/>
        </p:nvSpPr>
        <p:spPr>
          <a:xfrm>
            <a:off x="457200" y="2697480"/>
            <a:ext cx="42976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avons fourni beaucoup d'images à Cogitron. Mais, quels sont les éléments, les critères qui permettent d'identifier une sorcière 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703320"/>
            <a:ext cx="4297680" cy="960120"/>
          </a:xfrm>
          <a:prstGeom prst="roundRect">
            <a:avLst>
              <a:gd name="adj" fmla="val 9524"/>
            </a:avLst>
          </a:prstGeom>
          <a:solidFill>
            <a:srgbClr val="E2EFDA"/>
          </a:solidFill>
          <a:ln w="12700">
            <a:solidFill>
              <a:srgbClr val="548235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6" name="Text 14"/>
          <p:cNvSpPr/>
          <p:nvPr/>
        </p:nvSpPr>
        <p:spPr>
          <a:xfrm>
            <a:off x="640080" y="379476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48235"/>
                </a:solidFill>
              </a:rPr>
              <a:t>1   Recueillons les données.</a:t>
            </a:r>
            <a:endParaRPr lang="en-US" sz="1400" dirty="0"/>
          </a:p>
          <a:p>
            <a:pPr marL="0" indent="0">
              <a:buNone/>
            </a:pPr>
            <a:r>
              <a:rPr lang="en-US" sz="1200" i="1" dirty="0">
                <a:solidFill>
                  <a:srgbClr val="1F2933"/>
                </a:solidFill>
              </a:rPr>
              <a:t>Complétons le tableau suivant :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937760" y="2468880"/>
            <a:ext cx="2468880" cy="594360"/>
          </a:xfrm>
          <a:prstGeom prst="rect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8" name="Text 16"/>
          <p:cNvSpPr/>
          <p:nvPr/>
        </p:nvSpPr>
        <p:spPr>
          <a:xfrm>
            <a:off x="4983480" y="246888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sorcières que nous avons dessinées ont les caractéristiques suivantes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7406640" y="2468880"/>
            <a:ext cx="1371600" cy="594360"/>
          </a:xfrm>
          <a:prstGeom prst="rect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0" name="Text 18"/>
          <p:cNvSpPr/>
          <p:nvPr/>
        </p:nvSpPr>
        <p:spPr>
          <a:xfrm>
            <a:off x="7452360" y="2468880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de fois où cette caractéristique apparaît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937760" y="3063240"/>
            <a:ext cx="2468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2" name="Shape 20"/>
          <p:cNvSpPr/>
          <p:nvPr/>
        </p:nvSpPr>
        <p:spPr>
          <a:xfrm>
            <a:off x="7406640" y="3063240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3" name="Shape 21"/>
          <p:cNvSpPr/>
          <p:nvPr/>
        </p:nvSpPr>
        <p:spPr>
          <a:xfrm>
            <a:off x="4937760" y="3319272"/>
            <a:ext cx="2468880" cy="256032"/>
          </a:xfrm>
          <a:prstGeom prst="rect">
            <a:avLst/>
          </a:prstGeom>
          <a:solidFill>
            <a:srgbClr val="F0F4F8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4" name="Shape 22"/>
          <p:cNvSpPr/>
          <p:nvPr/>
        </p:nvSpPr>
        <p:spPr>
          <a:xfrm>
            <a:off x="7406640" y="3319272"/>
            <a:ext cx="1371600" cy="256032"/>
          </a:xfrm>
          <a:prstGeom prst="rect">
            <a:avLst/>
          </a:prstGeom>
          <a:solidFill>
            <a:srgbClr val="F0F4F8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5" name="Shape 23"/>
          <p:cNvSpPr/>
          <p:nvPr/>
        </p:nvSpPr>
        <p:spPr>
          <a:xfrm>
            <a:off x="4937760" y="3575304"/>
            <a:ext cx="2468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6" name="Shape 24"/>
          <p:cNvSpPr/>
          <p:nvPr/>
        </p:nvSpPr>
        <p:spPr>
          <a:xfrm>
            <a:off x="7406640" y="3575304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7" name="Shape 25"/>
          <p:cNvSpPr/>
          <p:nvPr/>
        </p:nvSpPr>
        <p:spPr>
          <a:xfrm>
            <a:off x="4937760" y="3831336"/>
            <a:ext cx="2468880" cy="256032"/>
          </a:xfrm>
          <a:prstGeom prst="rect">
            <a:avLst/>
          </a:prstGeom>
          <a:solidFill>
            <a:srgbClr val="F0F4F8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8" name="Shape 26"/>
          <p:cNvSpPr/>
          <p:nvPr/>
        </p:nvSpPr>
        <p:spPr>
          <a:xfrm>
            <a:off x="7406640" y="3831336"/>
            <a:ext cx="1371600" cy="256032"/>
          </a:xfrm>
          <a:prstGeom prst="rect">
            <a:avLst/>
          </a:prstGeom>
          <a:solidFill>
            <a:srgbClr val="F0F4F8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9" name="Shape 27"/>
          <p:cNvSpPr/>
          <p:nvPr/>
        </p:nvSpPr>
        <p:spPr>
          <a:xfrm>
            <a:off x="4937760" y="4087368"/>
            <a:ext cx="2468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0" name="Shape 28"/>
          <p:cNvSpPr/>
          <p:nvPr/>
        </p:nvSpPr>
        <p:spPr>
          <a:xfrm>
            <a:off x="7406640" y="4087368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1" name="Shape 29"/>
          <p:cNvSpPr/>
          <p:nvPr/>
        </p:nvSpPr>
        <p:spPr>
          <a:xfrm>
            <a:off x="4937760" y="4343400"/>
            <a:ext cx="2468880" cy="256032"/>
          </a:xfrm>
          <a:prstGeom prst="rect">
            <a:avLst/>
          </a:prstGeom>
          <a:solidFill>
            <a:srgbClr val="F0F4F8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2" name="Shape 30"/>
          <p:cNvSpPr/>
          <p:nvPr/>
        </p:nvSpPr>
        <p:spPr>
          <a:xfrm>
            <a:off x="7406640" y="4343400"/>
            <a:ext cx="1371600" cy="256032"/>
          </a:xfrm>
          <a:prstGeom prst="rect">
            <a:avLst/>
          </a:prstGeom>
          <a:solidFill>
            <a:srgbClr val="F0F4F8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3" name="Text 31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— ÉTAPE 3 /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1280160" cy="1280160"/>
          </a:xfrm>
          <a:prstGeom prst="ellipse">
            <a:avLst/>
          </a:prstGeom>
          <a:solidFill>
            <a:srgbClr val="548235"/>
          </a:solidFill>
          <a:ln w="508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6" name="Text 4"/>
          <p:cNvSpPr/>
          <p:nvPr/>
        </p:nvSpPr>
        <p:spPr>
          <a:xfrm>
            <a:off x="457200" y="86868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920240" y="9144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920240" y="1280160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Trouver des critères qui permettent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d'identifier les sorcières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94360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0" name="Shape 8"/>
          <p:cNvSpPr/>
          <p:nvPr/>
        </p:nvSpPr>
        <p:spPr>
          <a:xfrm>
            <a:off x="621792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1" name="Shape 9"/>
          <p:cNvSpPr/>
          <p:nvPr/>
        </p:nvSpPr>
        <p:spPr>
          <a:xfrm>
            <a:off x="649224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2" name="Shape 10"/>
          <p:cNvSpPr/>
          <p:nvPr/>
        </p:nvSpPr>
        <p:spPr>
          <a:xfrm>
            <a:off x="676656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3" name="Shape 11"/>
          <p:cNvSpPr/>
          <p:nvPr/>
        </p:nvSpPr>
        <p:spPr>
          <a:xfrm>
            <a:off x="704088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4" name="Text 12"/>
          <p:cNvSpPr/>
          <p:nvPr/>
        </p:nvSpPr>
        <p:spPr>
          <a:xfrm>
            <a:off x="457200" y="269748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avons fourni beaucoup d'images à Cogitron. Mais, quels sont les éléments, les critères qui permettent d'identifier une sorcière 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703320"/>
            <a:ext cx="4572000" cy="960120"/>
          </a:xfrm>
          <a:prstGeom prst="roundRect">
            <a:avLst>
              <a:gd name="adj" fmla="val 9524"/>
            </a:avLst>
          </a:prstGeom>
          <a:solidFill>
            <a:srgbClr val="E2EFDA"/>
          </a:solidFill>
          <a:ln w="12700">
            <a:solidFill>
              <a:srgbClr val="548235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6" name="Text 14"/>
          <p:cNvSpPr/>
          <p:nvPr/>
        </p:nvSpPr>
        <p:spPr>
          <a:xfrm>
            <a:off x="640080" y="379476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48235"/>
                </a:solidFill>
              </a:rPr>
              <a:t>2   Trions les données.</a:t>
            </a:r>
            <a:endParaRPr lang="en-US" sz="1400" dirty="0"/>
          </a:p>
          <a:p>
            <a:pPr marL="0" indent="0">
              <a:buNone/>
            </a:pPr>
            <a:r>
              <a:rPr lang="en-US" sz="1200" i="1" dirty="0">
                <a:solidFill>
                  <a:srgbClr val="1F2933"/>
                </a:solidFill>
              </a:rPr>
              <a:t>Colorions en vert les caractéristiques que l'on retrouve plus de _____ fois.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0" y="2468880"/>
            <a:ext cx="3200400" cy="365760"/>
          </a:xfrm>
          <a:prstGeom prst="rect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8" name="Text 16"/>
          <p:cNvSpPr/>
          <p:nvPr/>
        </p:nvSpPr>
        <p:spPr>
          <a:xfrm>
            <a:off x="5577840" y="24688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Caractéristique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955280" y="24688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Nb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0" y="2834640"/>
            <a:ext cx="3200400" cy="292608"/>
          </a:xfrm>
          <a:prstGeom prst="rect">
            <a:avLst/>
          </a:prstGeom>
          <a:solidFill>
            <a:srgbClr val="C5E0B4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1" name="Text 19"/>
          <p:cNvSpPr/>
          <p:nvPr/>
        </p:nvSpPr>
        <p:spPr>
          <a:xfrm>
            <a:off x="5577840" y="283464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</a:rPr>
              <a:t>Chapeau pointu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955280" y="2834640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</a:rPr>
              <a:t>8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486400" y="3127248"/>
            <a:ext cx="3200400" cy="292608"/>
          </a:xfrm>
          <a:prstGeom prst="rect">
            <a:avLst/>
          </a:prstGeom>
          <a:solidFill>
            <a:srgbClr val="C5E0B4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4" name="Text 22"/>
          <p:cNvSpPr/>
          <p:nvPr/>
        </p:nvSpPr>
        <p:spPr>
          <a:xfrm>
            <a:off x="5577840" y="312724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</a:rPr>
              <a:t>Balai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955280" y="3127248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</a:rPr>
              <a:t>6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486400" y="3419856"/>
            <a:ext cx="3200400" cy="292608"/>
          </a:xfrm>
          <a:prstGeom prst="rect">
            <a:avLst/>
          </a:prstGeom>
          <a:solidFill>
            <a:srgbClr val="C5E0B4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27" name="Text 25"/>
          <p:cNvSpPr/>
          <p:nvPr/>
        </p:nvSpPr>
        <p:spPr>
          <a:xfrm>
            <a:off x="5577840" y="3419856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</a:rPr>
              <a:t>Robe noire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955280" y="3419856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</a:rPr>
              <a:t>5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0" y="3712464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0" name="Text 28"/>
          <p:cNvSpPr/>
          <p:nvPr/>
        </p:nvSpPr>
        <p:spPr>
          <a:xfrm>
            <a:off x="5577840" y="371246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</a:rPr>
              <a:t>Chat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955280" y="3712464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</a:rPr>
              <a:t>3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486400" y="4005072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BFC9D1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33" name="Text 31"/>
          <p:cNvSpPr/>
          <p:nvPr/>
        </p:nvSpPr>
        <p:spPr>
          <a:xfrm>
            <a:off x="5577840" y="400507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</a:rPr>
              <a:t>Baguette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7955280" y="400507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</a:rPr>
              <a:t>2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3920" y="2286000"/>
            <a:ext cx="164592" cy="914400"/>
          </a:xfrm>
          <a:prstGeom prst="rect">
            <a:avLst/>
          </a:prstGeom>
          <a:solidFill>
            <a:srgbClr val="8FBC5C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6" name="Shape 34"/>
          <p:cNvSpPr/>
          <p:nvPr/>
        </p:nvSpPr>
        <p:spPr>
          <a:xfrm>
            <a:off x="8485632" y="2212848"/>
            <a:ext cx="201168" cy="91440"/>
          </a:xfrm>
          <a:prstGeom prst="rect">
            <a:avLst/>
          </a:prstGeom>
          <a:solidFill>
            <a:srgbClr val="688A3F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7" name="Text 35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— ÉTAPE 4 /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1280160" cy="1280160"/>
          </a:xfrm>
          <a:prstGeom prst="ellipse">
            <a:avLst/>
          </a:prstGeom>
          <a:solidFill>
            <a:srgbClr val="548235"/>
          </a:solidFill>
          <a:ln w="508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6" name="Text 4"/>
          <p:cNvSpPr/>
          <p:nvPr/>
        </p:nvSpPr>
        <p:spPr>
          <a:xfrm>
            <a:off x="457200" y="86868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920240" y="9144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920240" y="1280160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Écrire un algorithme qui définit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un dessin représente une sorcière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94360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0" name="Shape 8"/>
          <p:cNvSpPr/>
          <p:nvPr/>
        </p:nvSpPr>
        <p:spPr>
          <a:xfrm>
            <a:off x="621792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1" name="Shape 9"/>
          <p:cNvSpPr/>
          <p:nvPr/>
        </p:nvSpPr>
        <p:spPr>
          <a:xfrm>
            <a:off x="649224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2" name="Shape 10"/>
          <p:cNvSpPr/>
          <p:nvPr/>
        </p:nvSpPr>
        <p:spPr>
          <a:xfrm>
            <a:off x="67665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3" name="Shape 11"/>
          <p:cNvSpPr/>
          <p:nvPr/>
        </p:nvSpPr>
        <p:spPr>
          <a:xfrm>
            <a:off x="7040880" y="292608"/>
            <a:ext cx="164592" cy="164592"/>
          </a:xfrm>
          <a:prstGeom prst="ellipse">
            <a:avLst/>
          </a:prstGeom>
          <a:solidFill>
            <a:srgbClr val="D5DBE0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4" name="Text 12"/>
          <p:cNvSpPr/>
          <p:nvPr/>
        </p:nvSpPr>
        <p:spPr>
          <a:xfrm>
            <a:off x="457200" y="26060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Écrivons l'algorithme de choix.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822960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25400">
            <a:solidFill>
              <a:srgbClr val="1F4E79"/>
            </a:solidFill>
            <a:prstDash val="solid"/>
          </a:ln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6" name="Text 14"/>
          <p:cNvSpPr/>
          <p:nvPr/>
        </p:nvSpPr>
        <p:spPr>
          <a:xfrm>
            <a:off x="731520" y="3154680"/>
            <a:ext cx="7680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</a:t>
            </a:r>
            <a:r>
              <a:rPr lang="en-US" sz="1600" dirty="0">
                <a:solidFill>
                  <a:srgbClr val="1F2933"/>
                </a:solidFill>
              </a:rPr>
              <a:t>sur l'image, on retrouve </a:t>
            </a:r>
            <a:r>
              <a:rPr lang="en-US" sz="1600" b="1" dirty="0">
                <a:solidFill>
                  <a:srgbClr val="548235"/>
                </a:solidFill>
              </a:rPr>
              <a:t>_______ </a:t>
            </a:r>
            <a:r>
              <a:rPr lang="en-US" sz="1600" dirty="0">
                <a:solidFill>
                  <a:srgbClr val="1F2933"/>
                </a:solidFill>
              </a:rPr>
              <a:t>des caractéristiques suivantes : </a:t>
            </a:r>
            <a:r>
              <a:rPr lang="en-US" sz="1600" b="1" dirty="0">
                <a:solidFill>
                  <a:srgbClr val="548235"/>
                </a:solidFill>
              </a:rPr>
              <a:t>_______________________________ 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ALORS </a:t>
            </a:r>
            <a:r>
              <a:rPr lang="en-US" sz="1600" dirty="0">
                <a:solidFill>
                  <a:srgbClr val="1F2933"/>
                </a:solidFill>
              </a:rPr>
              <a:t>nous décidons que </a:t>
            </a:r>
            <a:r>
              <a:rPr lang="en-US" sz="1600" b="1" dirty="0">
                <a:solidFill>
                  <a:srgbClr val="548235"/>
                </a:solidFill>
              </a:rPr>
              <a:t>________________ 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SINON, </a:t>
            </a:r>
            <a:r>
              <a:rPr lang="en-US" sz="1600" dirty="0">
                <a:solidFill>
                  <a:srgbClr val="1F2933"/>
                </a:solidFill>
              </a:rPr>
              <a:t>nous décidons que ce </a:t>
            </a:r>
            <a:r>
              <a:rPr lang="en-US" sz="1600" b="1" dirty="0">
                <a:solidFill>
                  <a:srgbClr val="548235"/>
                </a:solidFill>
              </a:rPr>
              <a:t>________________________ 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3" name="Text 1"/>
          <p:cNvSpPr/>
          <p:nvPr/>
        </p:nvSpPr>
        <p:spPr>
          <a:xfrm>
            <a:off x="594360" y="22860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— ÉTAPE 5 /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0" y="228600"/>
            <a:ext cx="3383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Dessine-moi une sorcière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1280160" cy="1280160"/>
          </a:xfrm>
          <a:prstGeom prst="ellipse">
            <a:avLst/>
          </a:prstGeom>
          <a:solidFill>
            <a:srgbClr val="548235"/>
          </a:solidFill>
          <a:ln w="508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6" name="Text 4"/>
          <p:cNvSpPr/>
          <p:nvPr/>
        </p:nvSpPr>
        <p:spPr>
          <a:xfrm>
            <a:off x="457200" y="86868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920240" y="9144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920240" y="1280160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Vérifier et entraîner l'algorithme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94360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0" name="Shape 8"/>
          <p:cNvSpPr/>
          <p:nvPr/>
        </p:nvSpPr>
        <p:spPr>
          <a:xfrm>
            <a:off x="621792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1" name="Shape 9"/>
          <p:cNvSpPr/>
          <p:nvPr/>
        </p:nvSpPr>
        <p:spPr>
          <a:xfrm>
            <a:off x="649224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2" name="Shape 10"/>
          <p:cNvSpPr/>
          <p:nvPr/>
        </p:nvSpPr>
        <p:spPr>
          <a:xfrm>
            <a:off x="676656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3" name="Shape 11"/>
          <p:cNvSpPr/>
          <p:nvPr/>
        </p:nvSpPr>
        <p:spPr>
          <a:xfrm>
            <a:off x="7040880" y="292608"/>
            <a:ext cx="164592" cy="164592"/>
          </a:xfrm>
          <a:prstGeom prst="ellipse">
            <a:avLst/>
          </a:prstGeom>
          <a:solidFill>
            <a:srgbClr val="548235"/>
          </a:solidFill>
          <a:ln/>
        </p:spPr>
        <p:txBody>
          <a:bodyPr/>
          <a:lstStyle/>
          <a:p>
            <a:endParaRPr lang="fr-PF"/>
          </a:p>
        </p:txBody>
      </p:sp>
      <p:sp>
        <p:nvSpPr>
          <p:cNvPr id="14" name="Shape 12"/>
          <p:cNvSpPr/>
          <p:nvPr/>
        </p:nvSpPr>
        <p:spPr>
          <a:xfrm>
            <a:off x="457200" y="2468880"/>
            <a:ext cx="502920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2E75B6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PF"/>
          </a:p>
        </p:txBody>
      </p:sp>
      <p:sp>
        <p:nvSpPr>
          <p:cNvPr id="15" name="Text 13"/>
          <p:cNvSpPr/>
          <p:nvPr/>
        </p:nvSpPr>
        <p:spPr>
          <a:xfrm>
            <a:off x="731520" y="2697480"/>
            <a:ext cx="4480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3"/>
                </a:solidFill>
              </a:rPr>
              <a:t>Nous avons écrit un algorithme.</a:t>
            </a:r>
            <a:endParaRPr lang="en-US" sz="16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933"/>
                </a:solidFill>
              </a:rPr>
              <a:t>Nous allons vérifier s'il fonctionne bien.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>
                <a:solidFill>
                  <a:srgbClr val="1F2933"/>
                </a:solidFill>
              </a:rPr>
              <a:t>Si besoin, nous allons l'améliorer.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760720" y="2468880"/>
            <a:ext cx="2926080" cy="2194560"/>
          </a:xfrm>
          <a:prstGeom prst="roundRect">
            <a:avLst>
              <a:gd name="adj" fmla="val 5000"/>
            </a:avLst>
          </a:prstGeom>
          <a:solidFill>
            <a:srgbClr val="E2EFDA"/>
          </a:solidFill>
          <a:ln w="12700">
            <a:solidFill>
              <a:srgbClr val="548235"/>
            </a:solidFill>
            <a:prstDash val="solid"/>
          </a:ln>
        </p:spPr>
        <p:txBody>
          <a:bodyPr/>
          <a:lstStyle/>
          <a:p>
            <a:endParaRPr lang="fr-PF"/>
          </a:p>
        </p:txBody>
      </p:sp>
      <p:sp>
        <p:nvSpPr>
          <p:cNvPr id="17" name="Text 15"/>
          <p:cNvSpPr/>
          <p:nvPr/>
        </p:nvSpPr>
        <p:spPr>
          <a:xfrm>
            <a:off x="5943600" y="260604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À tester !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943600" y="3017520"/>
            <a:ext cx="25603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Utilise la planche de 9 images pour tester ton algorithme. L'IA s'est-elle trompée ?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29600" y="480060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7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BE8C03B-2677-FFF4-5446-A9D502E0C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657" y="152400"/>
            <a:ext cx="5979886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70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722</Words>
  <Application>Microsoft Macintosh PowerPoint</Application>
  <PresentationFormat>Affichage à l'écran (16:9)</PresentationFormat>
  <Paragraphs>145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Dessine-moi une sorcière — Initiation à l'IA</dc:title>
  <dc:subject>PptxGenJS Presentation</dc:subject>
  <dc:creator>Enseignant Cycle 3</dc:creator>
  <cp:lastModifiedBy>Heiarii Pito</cp:lastModifiedBy>
  <cp:revision>2</cp:revision>
  <dcterms:created xsi:type="dcterms:W3CDTF">2026-04-28T17:14:14Z</dcterms:created>
  <dcterms:modified xsi:type="dcterms:W3CDTF">2026-04-28T22:47:29Z</dcterms:modified>
</cp:coreProperties>
</file>