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30275213" cy="21383625"/>
  <p:notesSz cx="20567650" cy="294592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749823-572A-4095-8834-5D28FA26A662}">
  <a:tblStyle styleId="{EC749823-572A-4095-8834-5D28FA26A66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9EFF7"/>
          </a:solidFill>
        </a:fill>
      </a:tcStyle>
    </a:wholeTbl>
    <a:band1H>
      <a:tcStyle>
        <a:tcBdr/>
        <a:fill>
          <a:solidFill>
            <a:srgbClr val="D0DEEF"/>
          </a:solidFill>
        </a:fill>
      </a:tcStyle>
    </a:band1H>
    <a:band1V>
      <a:tcStyle>
        <a:tcBdr/>
        <a:fill>
          <a:solidFill>
            <a:srgbClr val="D0DEEF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509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428625" y="2209425"/>
            <a:ext cx="13712449" cy="11047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2056750" y="13993125"/>
            <a:ext cx="16454100" cy="13256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73834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2056750" y="13993125"/>
            <a:ext cx="16454100" cy="13256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2209800"/>
            <a:ext cx="15640050" cy="11047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838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270641" y="3499589"/>
            <a:ext cx="25733931" cy="74446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87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784401" y="11231354"/>
            <a:ext cx="22706409" cy="51627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Font typeface="Arial"/>
              <a:buNone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25595" marR="0" lvl="1" indent="-3194" algn="ctr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51191" marR="0" lvl="2" indent="-6391" algn="ctr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76786" marR="0" lvl="3" indent="-9585" algn="ctr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02381" marR="0" lvl="4" indent="-81" algn="ctr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127977" marR="0" lvl="5" indent="-3277" algn="ctr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553572" marR="0" lvl="6" indent="-6471" algn="ctr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979167" marR="0" lvl="7" indent="-9666" algn="ctr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404763" marR="0" lvl="8" indent="-162" algn="ctr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25015459" y="1079031"/>
            <a:ext cx="5259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/>
              <a:t>This work, “</a:t>
            </a:r>
            <a:r>
              <a:rPr lang="en-US" sz="1000" b="1" dirty="0" smtClean="0"/>
              <a:t>Activity</a:t>
            </a:r>
            <a:r>
              <a:rPr lang="en-US" sz="1000" b="1" baseline="0" dirty="0" smtClean="0"/>
              <a:t> Based Curriculum Design</a:t>
            </a:r>
            <a:r>
              <a:rPr lang="en-US" sz="1000" baseline="0" dirty="0" smtClean="0"/>
              <a:t>” by Vassiliki Michou &amp; Berni Hasenknopf of Sorbonne University (2018) is a derivative of ABC Learning Design method </a:t>
            </a:r>
          </a:p>
          <a:p>
            <a:pPr algn="just"/>
            <a:r>
              <a:rPr lang="en-US" sz="1000" baseline="0" dirty="0" smtClean="0"/>
              <a:t>by Clive Young and </a:t>
            </a:r>
            <a:r>
              <a:rPr lang="en-US" sz="1000" baseline="0" dirty="0" err="1" smtClean="0"/>
              <a:t>Nataša</a:t>
            </a:r>
            <a:r>
              <a:rPr lang="en-US" sz="1000" baseline="0" dirty="0" smtClean="0"/>
              <a:t> </a:t>
            </a:r>
            <a:r>
              <a:rPr lang="en-US" sz="1000" baseline="0" dirty="0" err="1" smtClean="0"/>
              <a:t>Perović</a:t>
            </a:r>
            <a:r>
              <a:rPr lang="en-US" sz="1000" baseline="0" dirty="0" smtClean="0"/>
              <a:t>, UCL (2015), Learning types, </a:t>
            </a:r>
            <a:r>
              <a:rPr lang="en-US" sz="1000" baseline="0" dirty="0" err="1" smtClean="0"/>
              <a:t>Laurillard</a:t>
            </a:r>
            <a:r>
              <a:rPr lang="en-US" sz="1000" baseline="0" dirty="0" smtClean="0"/>
              <a:t>, D. (2012). </a:t>
            </a:r>
          </a:p>
          <a:p>
            <a:pPr algn="just"/>
            <a:r>
              <a:rPr lang="en-US" sz="1000" baseline="0" dirty="0" smtClean="0"/>
              <a:t>Licensed under </a:t>
            </a:r>
            <a:r>
              <a:rPr lang="en-US" sz="1000" baseline="0" dirty="0" smtClean="0">
                <a:solidFill>
                  <a:srgbClr val="0070C0"/>
                </a:solidFill>
              </a:rPr>
              <a:t>CC BY-NC-SA 4.0</a:t>
            </a:r>
            <a:r>
              <a:rPr lang="en-US" sz="1000" baseline="0" dirty="0" smtClean="0"/>
              <a:t>. Original resources available at </a:t>
            </a:r>
            <a:r>
              <a:rPr lang="en-US" sz="1000" baseline="0" dirty="0" smtClean="0">
                <a:solidFill>
                  <a:srgbClr val="0070C0"/>
                </a:solidFill>
              </a:rPr>
              <a:t>abc-ld.org</a:t>
            </a:r>
            <a:r>
              <a:rPr lang="en-US" sz="1000" baseline="0" dirty="0" smtClean="0"/>
              <a:t>.   </a:t>
            </a:r>
            <a:endParaRPr lang="en-US" sz="1000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94" y="334574"/>
            <a:ext cx="1939747" cy="779245"/>
          </a:xfrm>
          <a:prstGeom prst="rect">
            <a:avLst/>
          </a:prstGeom>
        </p:spPr>
      </p:pic>
      <p:pic>
        <p:nvPicPr>
          <p:cNvPr id="10" name="Picture 1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6558" y="334574"/>
            <a:ext cx="1468504" cy="553322"/>
          </a:xfrm>
          <a:prstGeom prst="rect">
            <a:avLst/>
          </a:prstGeom>
        </p:spPr>
      </p:pic>
      <p:pic>
        <p:nvPicPr>
          <p:cNvPr id="11" name="Picture 2" descr="LEFTLogoBeneficairesErasmus-med.jpg"/>
          <p:cNvPicPr/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23" r="19273" b="-1"/>
          <a:stretch/>
        </p:blipFill>
        <p:spPr bwMode="auto">
          <a:xfrm>
            <a:off x="27539002" y="132028"/>
            <a:ext cx="2736211" cy="85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081421" y="1138484"/>
            <a:ext cx="26112370" cy="4133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8353748" y="-579927"/>
            <a:ext cx="13567714" cy="261123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2798" marR="0" lvl="0" indent="-158379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SzPct val="100356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38393" marR="0" lvl="1" indent="-24082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9977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563988" marR="0" lvl="2" indent="-32320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89584" marR="0" lvl="3" indent="-36595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15179" marR="0" lvl="4" indent="-356453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840774" marR="0" lvl="5" indent="-35964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266370" marR="0" lvl="6" indent="-36284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91965" marR="0" lvl="7" indent="-366039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17560" marR="0" lvl="8" indent="-35653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15868930" y="6935250"/>
            <a:ext cx="18121633" cy="65280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623525" y="596377"/>
            <a:ext cx="18121633" cy="19205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2798" marR="0" lvl="0" indent="-158379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SzPct val="100356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38393" marR="0" lvl="1" indent="-24082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9977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563988" marR="0" lvl="2" indent="-32320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89584" marR="0" lvl="3" indent="-36595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15179" marR="0" lvl="4" indent="-356453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840774" marR="0" lvl="5" indent="-35964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266370" marR="0" lvl="6" indent="-36284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91965" marR="0" lvl="7" indent="-366039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17560" marR="0" lvl="8" indent="-35653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2081421" y="1138484"/>
            <a:ext cx="26112370" cy="4133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2081421" y="5692400"/>
            <a:ext cx="26112370" cy="135677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2798" marR="0" lvl="0" indent="-158379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SzPct val="100356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38393" marR="0" lvl="1" indent="-24082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9977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563988" marR="0" lvl="2" indent="-32320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89584" marR="0" lvl="3" indent="-36595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15179" marR="0" lvl="4" indent="-356453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840774" marR="0" lvl="5" indent="-35964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266370" marR="0" lvl="6" indent="-36284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91965" marR="0" lvl="7" indent="-366039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17560" marR="0" lvl="8" indent="-35653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065653" y="5331062"/>
            <a:ext cx="26112370" cy="88949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87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2065653" y="14310204"/>
            <a:ext cx="26112370" cy="46776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Font typeface="Arial"/>
              <a:buNone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25595" marR="0" lvl="1" indent="-3194" algn="l" rtl="0">
              <a:lnSpc>
                <a:spcPct val="90000"/>
              </a:lnSpc>
              <a:spcBef>
                <a:spcPts val="1559"/>
              </a:spcBef>
              <a:buClr>
                <a:srgbClr val="888888"/>
              </a:buClr>
              <a:buFont typeface="Arial"/>
              <a:buNone/>
              <a:defRPr sz="6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51191" marR="0" lvl="2" indent="-6391" algn="l" rtl="0">
              <a:lnSpc>
                <a:spcPct val="90000"/>
              </a:lnSpc>
              <a:spcBef>
                <a:spcPts val="1559"/>
              </a:spcBef>
              <a:buClr>
                <a:srgbClr val="888888"/>
              </a:buClr>
              <a:buFont typeface="Arial"/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76786" marR="0" lvl="3" indent="-9585" algn="l" rtl="0">
              <a:lnSpc>
                <a:spcPct val="90000"/>
              </a:lnSpc>
              <a:spcBef>
                <a:spcPts val="1559"/>
              </a:spcBef>
              <a:buClr>
                <a:srgbClr val="888888"/>
              </a:buClr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02381" marR="0" lvl="4" indent="-81" algn="l" rtl="0">
              <a:lnSpc>
                <a:spcPct val="90000"/>
              </a:lnSpc>
              <a:spcBef>
                <a:spcPts val="1559"/>
              </a:spcBef>
              <a:buClr>
                <a:srgbClr val="888888"/>
              </a:buClr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127977" marR="0" lvl="5" indent="-3277" algn="l" rtl="0">
              <a:lnSpc>
                <a:spcPct val="90000"/>
              </a:lnSpc>
              <a:spcBef>
                <a:spcPts val="1559"/>
              </a:spcBef>
              <a:buClr>
                <a:srgbClr val="888888"/>
              </a:buClr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553572" marR="0" lvl="6" indent="-6471" algn="l" rtl="0">
              <a:lnSpc>
                <a:spcPct val="90000"/>
              </a:lnSpc>
              <a:spcBef>
                <a:spcPts val="1559"/>
              </a:spcBef>
              <a:buClr>
                <a:srgbClr val="888888"/>
              </a:buClr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979167" marR="0" lvl="7" indent="-9666" algn="l" rtl="0">
              <a:lnSpc>
                <a:spcPct val="90000"/>
              </a:lnSpc>
              <a:spcBef>
                <a:spcPts val="1559"/>
              </a:spcBef>
              <a:buClr>
                <a:srgbClr val="888888"/>
              </a:buClr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404763" marR="0" lvl="8" indent="-162" algn="l" rtl="0">
              <a:lnSpc>
                <a:spcPct val="90000"/>
              </a:lnSpc>
              <a:spcBef>
                <a:spcPts val="1559"/>
              </a:spcBef>
              <a:buClr>
                <a:srgbClr val="888888"/>
              </a:buClr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2081421" y="1138484"/>
            <a:ext cx="26112370" cy="4133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2081421" y="5692400"/>
            <a:ext cx="12866965" cy="135677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2798" marR="0" lvl="0" indent="-158379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SzPct val="100356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38393" marR="0" lvl="1" indent="-24082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9977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563988" marR="0" lvl="2" indent="-32320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89584" marR="0" lvl="3" indent="-36595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15179" marR="0" lvl="4" indent="-356453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840774" marR="0" lvl="5" indent="-35964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266370" marR="0" lvl="6" indent="-36284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91965" marR="0" lvl="7" indent="-366039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17560" marR="0" lvl="8" indent="-35653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15326826" y="5692400"/>
            <a:ext cx="12866965" cy="135677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2798" marR="0" lvl="0" indent="-158379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SzPct val="100356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38393" marR="0" lvl="1" indent="-24082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9977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563988" marR="0" lvl="2" indent="-32320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89584" marR="0" lvl="3" indent="-36595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15179" marR="0" lvl="4" indent="-356453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840774" marR="0" lvl="5" indent="-35964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266370" marR="0" lvl="6" indent="-36284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91965" marR="0" lvl="7" indent="-366039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17560" marR="0" lvl="8" indent="-35653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085364" y="1138484"/>
            <a:ext cx="26112370" cy="4133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2085367" y="5241960"/>
            <a:ext cx="12807831" cy="25690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Font typeface="Arial"/>
              <a:buNone/>
              <a:defRPr sz="74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25595" marR="0" lvl="1" indent="-319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623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51191" marR="0" lvl="2" indent="-639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561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76786" marR="0" lvl="3" indent="-9585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02381" marR="0" lvl="4" indent="-8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127977" marR="0" lvl="5" indent="-3277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553572" marR="0" lvl="6" indent="-647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979167" marR="0" lvl="7" indent="-9666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404763" marR="0" lvl="8" indent="-16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2085367" y="7810963"/>
            <a:ext cx="12807831" cy="11488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2798" marR="0" lvl="0" indent="-158379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SzPct val="100356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38393" marR="0" lvl="1" indent="-24082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9977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563988" marR="0" lvl="2" indent="-32320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89584" marR="0" lvl="3" indent="-36595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15179" marR="0" lvl="4" indent="-356453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840774" marR="0" lvl="5" indent="-35964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266370" marR="0" lvl="6" indent="-36284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91965" marR="0" lvl="7" indent="-366039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17560" marR="0" lvl="8" indent="-35653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15326828" y="5241960"/>
            <a:ext cx="12870909" cy="25690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Font typeface="Arial"/>
              <a:buNone/>
              <a:defRPr sz="74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25595" marR="0" lvl="1" indent="-319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623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51191" marR="0" lvl="2" indent="-639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561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76786" marR="0" lvl="3" indent="-9585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02381" marR="0" lvl="4" indent="-8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127977" marR="0" lvl="5" indent="-3277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553572" marR="0" lvl="6" indent="-647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979167" marR="0" lvl="7" indent="-9666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404763" marR="0" lvl="8" indent="-16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15326828" y="7810963"/>
            <a:ext cx="12870909" cy="11488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2798" marR="0" lvl="0" indent="-158379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SzPct val="100356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38393" marR="0" lvl="1" indent="-24082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9977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563988" marR="0" lvl="2" indent="-32320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89584" marR="0" lvl="3" indent="-36595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15179" marR="0" lvl="4" indent="-356453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840774" marR="0" lvl="5" indent="-35964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266370" marR="0" lvl="6" indent="-36284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91965" marR="0" lvl="7" indent="-366039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17560" marR="0" lvl="8" indent="-35653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081421" y="1138484"/>
            <a:ext cx="26112370" cy="4133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99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2870909" y="3078850"/>
            <a:ext cx="15326827" cy="151962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2798" marR="0" lvl="0" indent="-79195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SzPct val="99780"/>
              <a:buFont typeface="Arial"/>
              <a:buChar char="•"/>
              <a:defRPr sz="99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38393" marR="0" lvl="1" indent="-16157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356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563988" marR="0" lvl="2" indent="-244017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9977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89584" marR="0" lvl="3" indent="-326397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15179" marR="0" lvl="4" indent="-316893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840774" marR="0" lvl="5" indent="-32008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266370" marR="0" lvl="6" indent="-32328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91965" marR="0" lvl="7" indent="-326479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17560" marR="0" lvl="8" indent="-31697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2085364" y="6415087"/>
            <a:ext cx="9764544" cy="118847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25595" marR="0" lvl="1" indent="-319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51191" marR="0" lvl="2" indent="-639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76786" marR="0" lvl="3" indent="-9585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02381" marR="0" lvl="4" indent="-8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127977" marR="0" lvl="5" indent="-3277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553572" marR="0" lvl="6" indent="-647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979167" marR="0" lvl="7" indent="-9666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404763" marR="0" lvl="8" indent="-16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99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2870909" y="3078850"/>
            <a:ext cx="15326827" cy="151962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Font typeface="Arial"/>
              <a:buNone/>
              <a:defRPr sz="99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25595" marR="0" lvl="1" indent="-319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51191" marR="0" lvl="2" indent="-639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76786" marR="0" lvl="3" indent="-9585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02381" marR="0" lvl="4" indent="-8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127977" marR="0" lvl="5" indent="-3277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553572" marR="0" lvl="6" indent="-647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979167" marR="0" lvl="7" indent="-9666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404763" marR="0" lvl="8" indent="-16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085364" y="6415087"/>
            <a:ext cx="9764544" cy="118847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25595" marR="0" lvl="1" indent="-319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51191" marR="0" lvl="2" indent="-639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76786" marR="0" lvl="3" indent="-9585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02381" marR="0" lvl="4" indent="-8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127977" marR="0" lvl="5" indent="-3277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553572" marR="0" lvl="6" indent="-647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979167" marR="0" lvl="7" indent="-9666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404763" marR="0" lvl="8" indent="-16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081421" y="1138484"/>
            <a:ext cx="26112370" cy="4133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081421" y="5692400"/>
            <a:ext cx="26112370" cy="135677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2798" marR="0" lvl="0" indent="-158379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SzPct val="100356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38393" marR="0" lvl="1" indent="-240822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9977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563988" marR="0" lvl="2" indent="-323201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580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89584" marR="0" lvl="3" indent="-36595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15179" marR="0" lvl="4" indent="-356453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840774" marR="0" lvl="5" indent="-359648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266370" marR="0" lvl="6" indent="-36284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91965" marR="0" lvl="7" indent="-366039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17560" marR="0" lvl="8" indent="-356534" algn="l" rtl="0">
              <a:lnSpc>
                <a:spcPct val="90000"/>
              </a:lnSpc>
              <a:spcBef>
                <a:spcPts val="1559"/>
              </a:spcBef>
              <a:buClr>
                <a:schemeClr val="dk1"/>
              </a:buClr>
              <a:buSzPct val="100232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0028664" y="19819456"/>
            <a:ext cx="10217883" cy="1138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522293" marR="0" lvl="1" indent="-10993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044586" marR="0" lvl="2" indent="-9286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566879" marR="0" lvl="3" indent="-757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089172" marR="0" lvl="4" indent="-5872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611465" marR="0" lvl="5" indent="-416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33759" marR="0" lvl="6" indent="-2458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656052" marR="0" lvl="7" indent="-751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78345" marR="0" lvl="8" indent="-11745" algn="l" rtl="0">
              <a:spcBef>
                <a:spcPts val="0"/>
              </a:spcBef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21381868" y="19819456"/>
            <a:ext cx="6811923" cy="1138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3741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42733" y="1283421"/>
            <a:ext cx="4705517" cy="17701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GB" sz="14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GB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 &amp; </a:t>
            </a:r>
            <a:r>
              <a:rPr lang="en-GB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Nb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ECTS</a:t>
            </a:r>
            <a:endParaRPr lang="en-GB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118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GB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5476017" y="1283686"/>
            <a:ext cx="6023255" cy="1211864"/>
          </a:xfrm>
          <a:prstGeom prst="rect">
            <a:avLst/>
          </a:prstGeom>
          <a:noFill/>
          <a:ln>
            <a:noFill/>
          </a:ln>
        </p:spPr>
        <p:txBody>
          <a:bodyPr lIns="122725" tIns="61350" rIns="122725" bIns="61350" anchor="t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GB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Enseignants</a:t>
            </a:r>
            <a:endParaRPr lang="en-GB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25000"/>
            </a:pPr>
            <a:endParaRPr lang="en-GB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ct val="25000"/>
            </a:pPr>
            <a:endParaRPr lang="en-GB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GB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l’atelier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(nouveau programme / </a:t>
            </a:r>
            <a:r>
              <a:rPr lang="en-GB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révision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 programme)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278294" y="155727"/>
            <a:ext cx="25661802" cy="920404"/>
          </a:xfrm>
          <a:prstGeom prst="rect">
            <a:avLst/>
          </a:prstGeom>
          <a:noFill/>
          <a:ln>
            <a:noFill/>
          </a:ln>
        </p:spPr>
        <p:txBody>
          <a:bodyPr lIns="122725" tIns="61350" rIns="122725" bIns="6135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en-GB" sz="8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0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</a:t>
            </a:r>
            <a:r>
              <a:rPr lang="en-GB" sz="8000" dirty="0" smtClean="0">
                <a:solidFill>
                  <a:schemeClr val="accent5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Activity </a:t>
            </a:r>
            <a:r>
              <a:rPr lang="en-GB" sz="8000" dirty="0" smtClean="0">
                <a:solidFill>
                  <a:schemeClr val="accent5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Based Curriculum Design (ABCD)</a:t>
            </a:r>
            <a:endParaRPr lang="en-GB" sz="8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342733" y="3067380"/>
            <a:ext cx="2392717" cy="515541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lIns="122725" tIns="61350" rIns="122725" bIns="613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Echéancier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l’étudiant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GB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vue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 programme </a:t>
            </a:r>
            <a:r>
              <a:rPr lang="en-GB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l’UE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15871" y="20307355"/>
            <a:ext cx="29620788" cy="984784"/>
          </a:xfrm>
          <a:prstGeom prst="rect">
            <a:avLst/>
          </a:prstGeom>
          <a:noFill/>
          <a:ln w="952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2725" tIns="61350" rIns="122725" bIns="613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14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Objectif g</a:t>
            </a:r>
            <a:r>
              <a:rPr lang="en-GB" sz="214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GB" sz="214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GB" sz="214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GB" sz="214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ral du </a:t>
            </a:r>
            <a:r>
              <a:rPr lang="en-GB" sz="2148" b="0" i="0" u="none" strike="noStrike" cap="none">
                <a:latin typeface="Calibri"/>
                <a:ea typeface="Calibri"/>
                <a:cs typeface="Calibri"/>
                <a:sym typeface="Calibri"/>
              </a:rPr>
              <a:t>programme</a:t>
            </a:r>
            <a:r>
              <a:rPr lang="en-GB" sz="214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la corr</a:t>
            </a:r>
            <a:r>
              <a:rPr lang="en-GB" sz="214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GB" sz="214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lation avec d’autres contraintes, les commentaires, un éventuel plan d’action		</a:t>
            </a:r>
          </a:p>
        </p:txBody>
      </p:sp>
      <p:sp>
        <p:nvSpPr>
          <p:cNvPr id="91" name="Shape 91"/>
          <p:cNvSpPr/>
          <p:nvPr/>
        </p:nvSpPr>
        <p:spPr>
          <a:xfrm>
            <a:off x="2929817" y="2630421"/>
            <a:ext cx="4511150" cy="2826950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8064113" y="2656698"/>
            <a:ext cx="4572003" cy="2800673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13086025" y="2682973"/>
            <a:ext cx="4684388" cy="2774398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18281174" y="2709250"/>
            <a:ext cx="4379534" cy="2748121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23324458" y="2735526"/>
            <a:ext cx="4663016" cy="2721845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2733" y="4054450"/>
            <a:ext cx="2392717" cy="312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Introduction à l’UE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210128" y="5474335"/>
            <a:ext cx="3878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GB" sz="1800" b="1" dirty="0" smtClean="0">
                <a:solidFill>
                  <a:schemeClr val="dk1"/>
                </a:solidFill>
              </a:rPr>
              <a:t>Organisation </a:t>
            </a:r>
            <a:r>
              <a:rPr lang="en-GB" sz="1800" b="1" dirty="0" err="1" smtClean="0">
                <a:solidFill>
                  <a:schemeClr val="dk1"/>
                </a:solidFill>
              </a:rPr>
              <a:t>en</a:t>
            </a:r>
            <a:r>
              <a:rPr lang="en-GB" sz="1800" b="1" dirty="0" smtClean="0">
                <a:solidFill>
                  <a:schemeClr val="dk1"/>
                </a:solidFill>
              </a:rPr>
              <a:t> </a:t>
            </a:r>
            <a:r>
              <a:rPr lang="en-GB" sz="1800" b="1" dirty="0" err="1" smtClean="0">
                <a:solidFill>
                  <a:schemeClr val="dk1"/>
                </a:solidFill>
              </a:rPr>
              <a:t>jours</a:t>
            </a:r>
            <a:r>
              <a:rPr lang="en-GB" sz="1800" b="1" dirty="0" smtClean="0">
                <a:solidFill>
                  <a:schemeClr val="dk1"/>
                </a:solidFill>
              </a:rPr>
              <a:t>, </a:t>
            </a:r>
            <a:r>
              <a:rPr lang="en-GB" sz="1800" b="1" dirty="0" err="1" smtClean="0">
                <a:solidFill>
                  <a:schemeClr val="dk1"/>
                </a:solidFill>
              </a:rPr>
              <a:t>semaines</a:t>
            </a:r>
            <a:r>
              <a:rPr lang="en-GB" sz="1800" b="1" dirty="0" smtClean="0">
                <a:solidFill>
                  <a:schemeClr val="dk1"/>
                </a:solidFill>
              </a:rPr>
              <a:t>, </a:t>
            </a:r>
            <a:r>
              <a:rPr lang="en-GB" sz="1800" b="1" dirty="0" err="1" smtClean="0">
                <a:solidFill>
                  <a:schemeClr val="dk1"/>
                </a:solidFill>
              </a:rPr>
              <a:t>mois</a:t>
            </a:r>
            <a:r>
              <a:rPr lang="en-GB" sz="1800" b="1" dirty="0" smtClean="0">
                <a:solidFill>
                  <a:schemeClr val="dk1"/>
                </a:solidFill>
              </a:rPr>
              <a:t>, </a:t>
            </a:r>
            <a:r>
              <a:rPr lang="en-GB" sz="1800" b="1" dirty="0" err="1" smtClean="0">
                <a:solidFill>
                  <a:schemeClr val="dk1"/>
                </a:solidFill>
              </a:rPr>
              <a:t>groupe</a:t>
            </a:r>
            <a:r>
              <a:rPr lang="en-GB" sz="1800" b="1" dirty="0" smtClean="0">
                <a:solidFill>
                  <a:schemeClr val="dk1"/>
                </a:solidFill>
              </a:rPr>
              <a:t> </a:t>
            </a:r>
            <a:r>
              <a:rPr lang="en-GB" sz="1800" b="1" dirty="0" err="1" smtClean="0">
                <a:solidFill>
                  <a:schemeClr val="dk1"/>
                </a:solidFill>
              </a:rPr>
              <a:t>d’activités</a:t>
            </a:r>
            <a:r>
              <a:rPr lang="en-GB" sz="1800" b="1" dirty="0" smtClean="0">
                <a:solidFill>
                  <a:schemeClr val="dk1"/>
                </a:solidFill>
              </a:rPr>
              <a:t>, etc….</a:t>
            </a:r>
            <a:endParaRPr lang="en-GB" sz="1800" b="1" dirty="0">
              <a:solidFill>
                <a:schemeClr val="dk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 rot="16200000">
            <a:off x="-511660" y="9716894"/>
            <a:ext cx="4299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GB" sz="1600" b="1" dirty="0" err="1" smtClean="0">
                <a:solidFill>
                  <a:schemeClr val="dk1"/>
                </a:solidFill>
              </a:rPr>
              <a:t>Activités</a:t>
            </a:r>
            <a:r>
              <a:rPr lang="en-GB" sz="1600" b="1" dirty="0" smtClean="0">
                <a:solidFill>
                  <a:schemeClr val="dk1"/>
                </a:solidFill>
              </a:rPr>
              <a:t> </a:t>
            </a:r>
            <a:r>
              <a:rPr lang="en-GB" sz="1600" b="1" dirty="0" err="1" smtClean="0">
                <a:solidFill>
                  <a:schemeClr val="dk1"/>
                </a:solidFill>
              </a:rPr>
              <a:t>d’apprentissage</a:t>
            </a:r>
            <a:r>
              <a:rPr lang="en-GB" sz="1600" b="1" dirty="0" smtClean="0">
                <a:solidFill>
                  <a:schemeClr val="dk1"/>
                </a:solidFill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en-GB" sz="1600" b="1" dirty="0" err="1">
                <a:solidFill>
                  <a:schemeClr val="dk1"/>
                </a:solidFill>
              </a:rPr>
              <a:t>e</a:t>
            </a:r>
            <a:r>
              <a:rPr lang="en-GB" sz="1600" b="1" dirty="0" err="1" smtClean="0">
                <a:solidFill>
                  <a:schemeClr val="dk1"/>
                </a:solidFill>
              </a:rPr>
              <a:t>n</a:t>
            </a:r>
            <a:r>
              <a:rPr lang="en-GB" sz="1600" b="1" dirty="0" smtClean="0">
                <a:solidFill>
                  <a:schemeClr val="dk1"/>
                </a:solidFill>
              </a:rPr>
              <a:t> PRESENTIEL</a:t>
            </a:r>
            <a:endParaRPr lang="en-GB" sz="1600" b="1" dirty="0"/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2735450" y="2735526"/>
            <a:ext cx="5572" cy="17209824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 rot="16200000">
            <a:off x="-240902" y="16842575"/>
            <a:ext cx="3239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GB" sz="1600" b="1" dirty="0" err="1" smtClean="0">
                <a:solidFill>
                  <a:schemeClr val="dk1"/>
                </a:solidFill>
              </a:rPr>
              <a:t>Activités</a:t>
            </a:r>
            <a:r>
              <a:rPr lang="en-GB" sz="1600" b="1" dirty="0" smtClean="0">
                <a:solidFill>
                  <a:schemeClr val="dk1"/>
                </a:solidFill>
              </a:rPr>
              <a:t> </a:t>
            </a:r>
            <a:r>
              <a:rPr lang="en-GB" sz="1600" b="1" dirty="0" err="1" smtClean="0">
                <a:solidFill>
                  <a:schemeClr val="dk1"/>
                </a:solidFill>
              </a:rPr>
              <a:t>ed’apprentissage</a:t>
            </a:r>
            <a:r>
              <a:rPr lang="en-GB" sz="1600" b="1" dirty="0" smtClean="0">
                <a:solidFill>
                  <a:schemeClr val="dk1"/>
                </a:solidFill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en-GB" sz="1600" b="1" dirty="0" err="1">
                <a:solidFill>
                  <a:schemeClr val="dk1"/>
                </a:solidFill>
              </a:rPr>
              <a:t>e</a:t>
            </a:r>
            <a:r>
              <a:rPr lang="en-GB" sz="1600" b="1" dirty="0" err="1" smtClean="0">
                <a:solidFill>
                  <a:schemeClr val="dk1"/>
                </a:solidFill>
              </a:rPr>
              <a:t>n</a:t>
            </a:r>
            <a:r>
              <a:rPr lang="en-GB" sz="1600" b="1" dirty="0" smtClean="0">
                <a:solidFill>
                  <a:schemeClr val="dk1"/>
                </a:solidFill>
              </a:rPr>
              <a:t> DISTANCIEL</a:t>
            </a:r>
            <a:endParaRPr lang="en-GB" sz="1600" b="1" dirty="0"/>
          </a:p>
        </p:txBody>
      </p:sp>
      <p:cxnSp>
        <p:nvCxnSpPr>
          <p:cNvPr id="33" name="Connecteur droit 32"/>
          <p:cNvCxnSpPr/>
          <p:nvPr/>
        </p:nvCxnSpPr>
        <p:spPr>
          <a:xfrm>
            <a:off x="7791957" y="6386170"/>
            <a:ext cx="23511" cy="13573969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2905508" y="6397668"/>
            <a:ext cx="23511" cy="13573969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8144875" y="6386170"/>
            <a:ext cx="23511" cy="13573969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23198533" y="6412445"/>
            <a:ext cx="23511" cy="13573969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hape 91"/>
          <p:cNvSpPr/>
          <p:nvPr/>
        </p:nvSpPr>
        <p:spPr>
          <a:xfrm>
            <a:off x="6833141" y="6450375"/>
            <a:ext cx="856511" cy="672523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r-FR" sz="1300" b="0" i="0" u="none" strike="noStrike" cap="none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....heures</a:t>
            </a:r>
            <a:endParaRPr sz="1300" b="0" i="0" u="none" strike="noStrike" cap="none" dirty="0">
              <a:solidFill>
                <a:schemeClr val="accent1">
                  <a:lumMod val="40000"/>
                  <a:lumOff val="6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91"/>
          <p:cNvSpPr/>
          <p:nvPr/>
        </p:nvSpPr>
        <p:spPr>
          <a:xfrm>
            <a:off x="6884293" y="14043619"/>
            <a:ext cx="856511" cy="672523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91"/>
          <p:cNvSpPr/>
          <p:nvPr/>
        </p:nvSpPr>
        <p:spPr>
          <a:xfrm>
            <a:off x="11967897" y="6444984"/>
            <a:ext cx="856511" cy="672523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91"/>
          <p:cNvSpPr/>
          <p:nvPr/>
        </p:nvSpPr>
        <p:spPr>
          <a:xfrm>
            <a:off x="11962701" y="14079376"/>
            <a:ext cx="856511" cy="672523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91"/>
          <p:cNvSpPr/>
          <p:nvPr/>
        </p:nvSpPr>
        <p:spPr>
          <a:xfrm>
            <a:off x="17207264" y="6450144"/>
            <a:ext cx="856511" cy="672523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91"/>
          <p:cNvSpPr/>
          <p:nvPr/>
        </p:nvSpPr>
        <p:spPr>
          <a:xfrm>
            <a:off x="17207263" y="14043619"/>
            <a:ext cx="856511" cy="672523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91"/>
          <p:cNvSpPr/>
          <p:nvPr/>
        </p:nvSpPr>
        <p:spPr>
          <a:xfrm>
            <a:off x="22257723" y="6444984"/>
            <a:ext cx="856511" cy="672523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91"/>
          <p:cNvSpPr/>
          <p:nvPr/>
        </p:nvSpPr>
        <p:spPr>
          <a:xfrm>
            <a:off x="22257722" y="14043092"/>
            <a:ext cx="856511" cy="672523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91"/>
          <p:cNvSpPr/>
          <p:nvPr/>
        </p:nvSpPr>
        <p:spPr>
          <a:xfrm>
            <a:off x="757562" y="4515286"/>
            <a:ext cx="856511" cy="672523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r-FR" sz="1300" b="0" i="0" u="none" strike="noStrike" cap="none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....heures</a:t>
            </a:r>
            <a:endParaRPr sz="1300" b="0" i="0" u="none" strike="noStrike" cap="none" dirty="0">
              <a:solidFill>
                <a:schemeClr val="accent1">
                  <a:lumMod val="40000"/>
                  <a:lumOff val="6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5476017" y="5898296"/>
            <a:ext cx="21010741" cy="2485"/>
          </a:xfrm>
          <a:prstGeom prst="straightConnector1">
            <a:avLst/>
          </a:prstGeom>
          <a:ln w="4762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9364565" y="5531449"/>
            <a:ext cx="429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rgbClr val="FF0000"/>
                </a:solidFill>
              </a:rPr>
              <a:t>LIGNE  TEMPORELLE</a:t>
            </a:r>
            <a:endParaRPr lang="fr-FR" sz="18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733" y="6179660"/>
            <a:ext cx="29511811" cy="749855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342733" y="13711601"/>
            <a:ext cx="29511811" cy="649282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29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84</Words>
  <Application>Microsoft Office PowerPoint</Application>
  <PresentationFormat>Personnalisé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(Arena Blended Connected) curriculum design</dc:title>
  <dc:creator>VASSILIKI MICHOU</dc:creator>
  <cp:lastModifiedBy>Vassiliki</cp:lastModifiedBy>
  <cp:revision>24</cp:revision>
  <dcterms:modified xsi:type="dcterms:W3CDTF">2020-05-28T08:00:47Z</dcterms:modified>
</cp:coreProperties>
</file>