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55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7" y="4715885"/>
            <a:ext cx="5438125" cy="4467681"/>
          </a:xfrm>
          <a:prstGeom prst="rect">
            <a:avLst/>
          </a:prstGeom>
          <a:noFill/>
          <a:ln>
            <a:noFill/>
          </a:ln>
        </p:spPr>
        <p:txBody>
          <a:bodyPr lIns="91288" tIns="91288" rIns="91288" bIns="91288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16287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7" y="4715885"/>
            <a:ext cx="5438125" cy="4467681"/>
          </a:xfrm>
          <a:prstGeom prst="rect">
            <a:avLst/>
          </a:prstGeom>
          <a:noFill/>
          <a:ln>
            <a:noFill/>
          </a:ln>
        </p:spPr>
        <p:txBody>
          <a:bodyPr lIns="91288" tIns="91288" rIns="91288" bIns="91288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91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119925" y="6066338"/>
            <a:ext cx="3788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/>
              <a:t>This work, “</a:t>
            </a:r>
            <a:r>
              <a:rPr lang="en-US" sz="800" b="1" dirty="0"/>
              <a:t>Activity Based Curriculum Design</a:t>
            </a:r>
            <a:r>
              <a:rPr lang="en-US" sz="800" dirty="0"/>
              <a:t>” by Vassiliki Michou &amp; Berni Hasenknopf of Sorbonne University (2018) is a derivative of ABC Learning Design method by Clive Young and </a:t>
            </a:r>
            <a:r>
              <a:rPr lang="en-US" sz="800" dirty="0" err="1"/>
              <a:t>Nataša</a:t>
            </a:r>
            <a:r>
              <a:rPr lang="en-US" sz="800" dirty="0"/>
              <a:t> </a:t>
            </a:r>
            <a:r>
              <a:rPr lang="en-US" sz="800" dirty="0" err="1"/>
              <a:t>Perović</a:t>
            </a:r>
            <a:r>
              <a:rPr lang="en-US" sz="800" dirty="0"/>
              <a:t>, UCL (2015), Learning types, </a:t>
            </a:r>
            <a:r>
              <a:rPr lang="en-US" sz="800" dirty="0" err="1"/>
              <a:t>Laurillard</a:t>
            </a:r>
            <a:r>
              <a:rPr lang="en-US" sz="800" dirty="0"/>
              <a:t>, D. (2012). </a:t>
            </a:r>
          </a:p>
          <a:p>
            <a:pPr algn="just"/>
            <a:r>
              <a:rPr lang="en-US" sz="800" dirty="0"/>
              <a:t>Licensed under </a:t>
            </a:r>
            <a:r>
              <a:rPr lang="en-US" sz="800" dirty="0">
                <a:solidFill>
                  <a:srgbClr val="0070C0"/>
                </a:solidFill>
              </a:rPr>
              <a:t>CC BY-NC-SA 4.0</a:t>
            </a:r>
            <a:r>
              <a:rPr lang="en-US" sz="800" dirty="0"/>
              <a:t>. Original resources available at </a:t>
            </a:r>
            <a:r>
              <a:rPr lang="en-US" sz="800" dirty="0">
                <a:solidFill>
                  <a:srgbClr val="0070C0"/>
                </a:solidFill>
              </a:rPr>
              <a:t>abc-ld.org</a:t>
            </a:r>
            <a:r>
              <a:rPr lang="en-US" sz="800" dirty="0"/>
              <a:t>.   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97" y="5673883"/>
            <a:ext cx="983814" cy="303967"/>
          </a:xfrm>
          <a:prstGeom prst="rect">
            <a:avLst/>
          </a:prstGeom>
        </p:spPr>
      </p:pic>
      <p:pic>
        <p:nvPicPr>
          <p:cNvPr id="9" name="Picture 2" descr="LEFTLogoBeneficairesErasmus-med.jpg"/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23" r="19273" b="-1"/>
          <a:stretch/>
        </p:blipFill>
        <p:spPr bwMode="auto">
          <a:xfrm>
            <a:off x="1599023" y="5609419"/>
            <a:ext cx="1520639" cy="440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37" y="85284"/>
            <a:ext cx="942025" cy="378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0" y="4896"/>
            <a:ext cx="7653004" cy="35338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fr-FR" sz="189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Activity </a:t>
            </a:r>
            <a:r>
              <a:rPr lang="fr-FR" sz="1890" b="0" i="0" u="none" strike="noStrike" cap="none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Based</a:t>
            </a:r>
            <a:r>
              <a:rPr lang="fr-FR" sz="189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Curriculum Design (ABCD)</a:t>
            </a:r>
            <a:endParaRPr lang="fr-FR" sz="189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239056" y="598610"/>
            <a:ext cx="1960807" cy="1785596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 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de l’UE 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Nouvelle UE / Révision d’UE 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Enseignants 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Animateur(s) de l’atelier 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de l’atelier 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607451" y="2638620"/>
            <a:ext cx="3184824" cy="281334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Objectif d’apprentissage central </a:t>
            </a:r>
            <a:r>
              <a:rPr lang="fr-FR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l’UE 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fr-FR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5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94582" y="1088182"/>
            <a:ext cx="2610256" cy="300323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317579" y="4547671"/>
            <a:ext cx="4364258" cy="3122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Quels types d’activités utilisez-vous?</a:t>
            </a:r>
            <a:endParaRPr lang="fr-FR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Shape 90"/>
          <p:cNvGrpSpPr/>
          <p:nvPr/>
        </p:nvGrpSpPr>
        <p:grpSpPr>
          <a:xfrm>
            <a:off x="5611340" y="5653402"/>
            <a:ext cx="2162245" cy="207734"/>
            <a:chOff x="11516074" y="7285172"/>
            <a:chExt cx="3101263" cy="222416"/>
          </a:xfrm>
        </p:grpSpPr>
        <p:cxnSp>
          <p:nvCxnSpPr>
            <p:cNvPr id="91" name="Shape 91"/>
            <p:cNvCxnSpPr/>
            <p:nvPr/>
          </p:nvCxnSpPr>
          <p:spPr>
            <a:xfrm rot="10800000" flipH="1">
              <a:off x="11516075" y="7389295"/>
              <a:ext cx="3099061" cy="7083"/>
            </a:xfrm>
            <a:prstGeom prst="straightConnector1">
              <a:avLst/>
            </a:prstGeom>
            <a:noFill/>
            <a:ln w="19050" cap="flat" cmpd="sng">
              <a:solidFill>
                <a:srgbClr val="1E4E7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2" name="Shape 92"/>
            <p:cNvCxnSpPr/>
            <p:nvPr/>
          </p:nvCxnSpPr>
          <p:spPr>
            <a:xfrm rot="10800000">
              <a:off x="14049048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3" name="Shape 93"/>
            <p:cNvCxnSpPr/>
            <p:nvPr/>
          </p:nvCxnSpPr>
          <p:spPr>
            <a:xfrm rot="10800000">
              <a:off x="13424902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4" name="Shape 94"/>
            <p:cNvCxnSpPr/>
            <p:nvPr/>
          </p:nvCxnSpPr>
          <p:spPr>
            <a:xfrm rot="10800000">
              <a:off x="12797819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5" name="Shape 95"/>
            <p:cNvCxnSpPr/>
            <p:nvPr/>
          </p:nvCxnSpPr>
          <p:spPr>
            <a:xfrm rot="10800000">
              <a:off x="12173649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6" name="Shape 96"/>
            <p:cNvCxnSpPr/>
            <p:nvPr/>
          </p:nvCxnSpPr>
          <p:spPr>
            <a:xfrm rot="10800000">
              <a:off x="13737973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7" name="Shape 97"/>
            <p:cNvCxnSpPr/>
            <p:nvPr/>
          </p:nvCxnSpPr>
          <p:spPr>
            <a:xfrm rot="10800000">
              <a:off x="13113827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8" name="Shape 98"/>
            <p:cNvCxnSpPr/>
            <p:nvPr/>
          </p:nvCxnSpPr>
          <p:spPr>
            <a:xfrm rot="10800000">
              <a:off x="12486745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9" name="Shape 99"/>
            <p:cNvCxnSpPr/>
            <p:nvPr/>
          </p:nvCxnSpPr>
          <p:spPr>
            <a:xfrm rot="10800000">
              <a:off x="14339451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0" name="Shape 100"/>
            <p:cNvCxnSpPr/>
            <p:nvPr/>
          </p:nvCxnSpPr>
          <p:spPr>
            <a:xfrm rot="10800000">
              <a:off x="14616237" y="7285167"/>
              <a:ext cx="0" cy="208259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1" name="Shape 101"/>
            <p:cNvCxnSpPr/>
            <p:nvPr/>
          </p:nvCxnSpPr>
          <p:spPr>
            <a:xfrm rot="10800000">
              <a:off x="11524559" y="7285159"/>
              <a:ext cx="0" cy="22244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2" name="Shape 102"/>
            <p:cNvCxnSpPr/>
            <p:nvPr/>
          </p:nvCxnSpPr>
          <p:spPr>
            <a:xfrm rot="10800000">
              <a:off x="11838887" y="7285159"/>
              <a:ext cx="0" cy="22244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 rot="10800000">
              <a:off x="11517737" y="7285159"/>
              <a:ext cx="0" cy="222441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04" name="Shape 104"/>
          <p:cNvSpPr txBox="1"/>
          <p:nvPr/>
        </p:nvSpPr>
        <p:spPr>
          <a:xfrm>
            <a:off x="7727632" y="5616932"/>
            <a:ext cx="933323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présentiel</a:t>
            </a:r>
            <a:endParaRPr lang="fr-FR"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4655652" y="5616938"/>
            <a:ext cx="933300" cy="43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distanciel</a:t>
            </a:r>
            <a:endParaRPr lang="fr-FR"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5056930" y="5924518"/>
            <a:ext cx="3364395" cy="3059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Apprentissage mixte/hybride</a:t>
            </a:r>
            <a:endParaRPr lang="fr-FR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908046" y="745172"/>
            <a:ext cx="1183325" cy="307777"/>
          </a:xfrm>
          <a:prstGeom prst="rect">
            <a:avLst/>
          </a:prstGeom>
          <a:solidFill>
            <a:srgbClr val="A2F5E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Acquisition</a:t>
            </a:r>
            <a:endParaRPr lang="fr-FR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5604712" y="4136212"/>
            <a:ext cx="1785987" cy="309369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r-FR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Enquête, Recherche</a:t>
            </a:r>
            <a:endParaRPr lang="fr-FR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4259607" y="1437004"/>
            <a:ext cx="1198157" cy="307777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</a:t>
            </a:r>
            <a:endParaRPr lang="fr-FR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4104240" y="3384262"/>
            <a:ext cx="1251514" cy="307777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fr-FR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Pratique</a:t>
            </a:r>
            <a:endParaRPr lang="fr-FR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7662153" y="3374703"/>
            <a:ext cx="1331212" cy="307777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 lang="fr-FR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7635967" y="1427445"/>
            <a:ext cx="1346486" cy="307777"/>
          </a:xfrm>
          <a:prstGeom prst="rect">
            <a:avLst/>
          </a:prstGeom>
          <a:solidFill>
            <a:srgbClr val="FFD21A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 lang="fr-FR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4284148" y="4825063"/>
            <a:ext cx="4825304" cy="430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1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imaginez-vous votre UE sur le graphe ci-dessus ?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000" i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</a:t>
            </a:r>
            <a:r>
              <a:rPr lang="fr-FR" sz="1000" i="1" dirty="0" smtClean="0">
                <a:solidFill>
                  <a:srgbClr val="333333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Tracez en rouge l’image que vous avez de votre UE au début de l’atelier.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000" i="1" dirty="0" smtClean="0">
                <a:solidFill>
                  <a:srgbClr val="333333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Tracez en bleu la représentation de votre UE à la fin de l’atelier.</a:t>
            </a:r>
            <a:r>
              <a:rPr lang="fr-FR" sz="1000" i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</a:t>
            </a:r>
            <a:endParaRPr lang="fr-FR" sz="1000" i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5007089" y="6225429"/>
            <a:ext cx="3549316" cy="430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Où souhaitez-vous vous placer sur ce graphe (en rouge) ?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Quelle est votre position à la fin de l’atelier (en bleu) ?</a:t>
            </a:r>
            <a:endParaRPr lang="fr-FR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4655652" y="5527143"/>
            <a:ext cx="4096472" cy="1197798"/>
          </a:xfrm>
          <a:prstGeom prst="roundRect">
            <a:avLst/>
          </a:prstGeom>
          <a:noFill/>
          <a:ln w="6350">
            <a:solidFill>
              <a:schemeClr val="tx2">
                <a:lumMod val="75000"/>
              </a:schemeClr>
            </a:solidFill>
          </a:ln>
          <a:effectLst>
            <a:glow rad="254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116331" y="2472694"/>
            <a:ext cx="3738952" cy="2655012"/>
          </a:xfrm>
          <a:prstGeom prst="roundRect">
            <a:avLst/>
          </a:prstGeom>
          <a:noFill/>
          <a:ln w="6350">
            <a:solidFill>
              <a:schemeClr val="tx2">
                <a:lumMod val="75000"/>
              </a:schemeClr>
            </a:solidFill>
            <a:round/>
          </a:ln>
          <a:effectLst>
            <a:glow rad="254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118</Words>
  <Application>Microsoft Office PowerPoint</Application>
  <PresentationFormat>Affichage à l'écran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Activity Based Curriculum Design (ABCD)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 Blended Connected (ABC) curriculum design workshop</dc:title>
  <dc:creator>VASSILIKI MICHOU</dc:creator>
  <cp:lastModifiedBy>Vassiliki</cp:lastModifiedBy>
  <cp:revision>12</cp:revision>
  <cp:lastPrinted>2020-01-31T08:29:26Z</cp:lastPrinted>
  <dcterms:modified xsi:type="dcterms:W3CDTF">2020-05-28T11:18:19Z</dcterms:modified>
</cp:coreProperties>
</file>