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801600" cy="9601200" type="A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692" y="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6135" cy="497679"/>
          </a:xfrm>
          <a:prstGeom prst="rect">
            <a:avLst/>
          </a:prstGeom>
          <a:noFill/>
          <a:ln>
            <a:noFill/>
          </a:ln>
        </p:spPr>
        <p:txBody>
          <a:bodyPr lIns="91288" tIns="91288" rIns="91288" bIns="91288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6770" marR="0" lvl="1" indent="-417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3542" marR="0" lvl="2" indent="-83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0314" marR="0" lvl="3" indent="-1251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47085" marR="0" lvl="4" indent="-400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3855" marR="0" lvl="5" indent="-817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0625" marR="0" lvl="6" indent="-1234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57397" marR="0" lvl="7" indent="-383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94168" marR="0" lvl="8" indent="-800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49956" y="1"/>
            <a:ext cx="2946135" cy="497679"/>
          </a:xfrm>
          <a:prstGeom prst="rect">
            <a:avLst/>
          </a:prstGeom>
          <a:noFill/>
          <a:ln>
            <a:noFill/>
          </a:ln>
        </p:spPr>
        <p:txBody>
          <a:bodyPr lIns="91288" tIns="91288" rIns="91288" bIns="91288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6770" marR="0" lvl="1" indent="-417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3542" marR="0" lvl="2" indent="-83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0314" marR="0" lvl="3" indent="-1251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47085" marR="0" lvl="4" indent="-400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3855" marR="0" lvl="5" indent="-817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0625" marR="0" lvl="6" indent="-1234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57397" marR="0" lvl="7" indent="-383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94168" marR="0" lvl="8" indent="-800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245" y="4778673"/>
            <a:ext cx="5437188" cy="3908524"/>
          </a:xfrm>
          <a:prstGeom prst="rect">
            <a:avLst/>
          </a:prstGeom>
          <a:noFill/>
          <a:ln>
            <a:noFill/>
          </a:ln>
        </p:spPr>
        <p:txBody>
          <a:bodyPr lIns="91288" tIns="91288" rIns="91288" bIns="91288" anchor="t" anchorCtr="0"/>
          <a:lstStyle>
            <a:lvl1pPr marL="0" marR="0" lvl="0" indent="0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5" marR="0" lvl="1" indent="-12645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90" marR="0" lvl="2" indent="-12590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6" marR="0" lvl="3" indent="-12535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81" marR="0" lvl="4" indent="-12481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25" marR="0" lvl="5" indent="-12425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70" marR="0" lvl="6" indent="-12369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16" marR="0" lvl="7" indent="-12315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61" marR="0" lvl="8" indent="-12260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546"/>
            <a:ext cx="2946135" cy="497679"/>
          </a:xfrm>
          <a:prstGeom prst="rect">
            <a:avLst/>
          </a:prstGeom>
          <a:noFill/>
          <a:ln>
            <a:noFill/>
          </a:ln>
        </p:spPr>
        <p:txBody>
          <a:bodyPr lIns="91288" tIns="91288" rIns="91288" bIns="91288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6770" marR="0" lvl="1" indent="-417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3542" marR="0" lvl="2" indent="-83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0314" marR="0" lvl="3" indent="-1251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47085" marR="0" lvl="4" indent="-400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3855" marR="0" lvl="5" indent="-817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0625" marR="0" lvl="6" indent="-12344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57397" marR="0" lvl="7" indent="-383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94168" marR="0" lvl="8" indent="-800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49956" y="9430546"/>
            <a:ext cx="2946135" cy="497679"/>
          </a:xfrm>
          <a:prstGeom prst="rect">
            <a:avLst/>
          </a:prstGeom>
          <a:noFill/>
          <a:ln>
            <a:noFill/>
          </a:ln>
        </p:spPr>
        <p:txBody>
          <a:bodyPr lIns="91288" tIns="45631" rIns="91288" bIns="45631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‹N°›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08935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0245" y="4778673"/>
            <a:ext cx="5437188" cy="3908524"/>
          </a:xfrm>
          <a:prstGeom prst="rect">
            <a:avLst/>
          </a:prstGeom>
        </p:spPr>
        <p:txBody>
          <a:bodyPr lIns="91288" tIns="91288" rIns="91288" bIns="91288" anchor="t" anchorCtr="0">
            <a:noAutofit/>
          </a:bodyPr>
          <a:lstStyle/>
          <a:p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191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985198" y="8751737"/>
            <a:ext cx="3398028" cy="84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20" dirty="0" smtClean="0"/>
              <a:t>This work, “</a:t>
            </a:r>
            <a:r>
              <a:rPr lang="en-US" sz="820" b="1" dirty="0" smtClean="0"/>
              <a:t>Activity</a:t>
            </a:r>
            <a:r>
              <a:rPr lang="en-US" sz="820" b="1" baseline="0" dirty="0" smtClean="0"/>
              <a:t> Based Curriculum Design</a:t>
            </a:r>
            <a:r>
              <a:rPr lang="en-US" sz="820" baseline="0" dirty="0" smtClean="0"/>
              <a:t>” by Vassiliki Michou &amp; Berni Hasenknopf of Sorbonne University (2018) is a derivative of ABC Learning Design method by Clive Young and Nataša Perović, UCL (2015), Learning types, Laurillard, D. (2012). </a:t>
            </a:r>
          </a:p>
          <a:p>
            <a:pPr algn="just"/>
            <a:r>
              <a:rPr lang="en-US" sz="820" baseline="0" dirty="0" smtClean="0"/>
              <a:t>Licensed under </a:t>
            </a:r>
            <a:r>
              <a:rPr lang="en-US" sz="820" baseline="0" dirty="0" smtClean="0">
                <a:solidFill>
                  <a:srgbClr val="0070C0"/>
                </a:solidFill>
              </a:rPr>
              <a:t>CC BY-NC-SA 4.0</a:t>
            </a:r>
            <a:r>
              <a:rPr lang="en-US" sz="820" baseline="0" dirty="0" smtClean="0"/>
              <a:t>. Original resources available at </a:t>
            </a:r>
            <a:r>
              <a:rPr lang="en-US" sz="820" baseline="0" dirty="0" smtClean="0">
                <a:solidFill>
                  <a:srgbClr val="0070C0"/>
                </a:solidFill>
              </a:rPr>
              <a:t>abc-ld.org</a:t>
            </a:r>
            <a:r>
              <a:rPr lang="en-US" sz="820" baseline="0" dirty="0" smtClean="0"/>
              <a:t>.   </a:t>
            </a:r>
            <a:endParaRPr lang="en-US" sz="820" dirty="0"/>
          </a:p>
        </p:txBody>
      </p:sp>
      <p:pic>
        <p:nvPicPr>
          <p:cNvPr id="9" name="Picture 2" descr="LEFTLogoBeneficairesErasmus-med.jp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23" r="19273" b="-1"/>
          <a:stretch/>
        </p:blipFill>
        <p:spPr bwMode="auto">
          <a:xfrm>
            <a:off x="2436084" y="8110485"/>
            <a:ext cx="1947142" cy="548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5" y="8174110"/>
            <a:ext cx="1048946" cy="42138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825" y="8990257"/>
            <a:ext cx="939505" cy="328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80109" y="511177"/>
            <a:ext cx="11041379" cy="1855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354863" y="81121"/>
            <a:ext cx="6091873" cy="11041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6473033" y="3199289"/>
            <a:ext cx="8136573" cy="27603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872333" y="518954"/>
            <a:ext cx="8136573" cy="8121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80109" y="511177"/>
            <a:ext cx="11041379" cy="1855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80109" y="2555875"/>
            <a:ext cx="11041379" cy="60918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73442" y="2393634"/>
            <a:ext cx="11041379" cy="39938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73442" y="6425250"/>
            <a:ext cx="11041379" cy="21002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03" marR="0" lvl="1" indent="-5002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80006" marR="0" lvl="2" indent="-10005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20009" marR="0" lvl="3" indent="-2308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60013" marR="0" lvl="4" indent="-7312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00016" marR="0" lvl="5" indent="-12315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40019" marR="0" lvl="6" indent="-4619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480022" marR="0" lvl="7" indent="-9621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20025" marR="0" lvl="8" indent="-1925" algn="l" rtl="0">
              <a:lnSpc>
                <a:spcPct val="90000"/>
              </a:lnSpc>
              <a:spcBef>
                <a:spcPts val="7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0109" y="511177"/>
            <a:ext cx="11041379" cy="1855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0109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4808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81776" y="511177"/>
            <a:ext cx="11041379" cy="1855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81779" y="2353627"/>
            <a:ext cx="5415676" cy="11534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03" marR="0" lvl="1" indent="-500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80006" marR="0" lvl="2" indent="-1000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20009" marR="0" lvl="3" indent="-230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60013" marR="0" lvl="4" indent="-731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00016" marR="0" lvl="5" indent="-1231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40019" marR="0" lvl="6" indent="-4619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480022" marR="0" lvl="7" indent="-9621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20025" marR="0" lvl="8" indent="-192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81779" y="3507105"/>
            <a:ext cx="5415676" cy="5158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480812" y="2353627"/>
            <a:ext cx="5442346" cy="11534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03" marR="0" lvl="1" indent="-500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80006" marR="0" lvl="2" indent="-1000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20009" marR="0" lvl="3" indent="-230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60013" marR="0" lvl="4" indent="-731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00016" marR="0" lvl="5" indent="-1231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40019" marR="0" lvl="6" indent="-4619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480022" marR="0" lvl="7" indent="-9621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20025" marR="0" lvl="8" indent="-192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480812" y="3507105"/>
            <a:ext cx="5442346" cy="5158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80109" y="511177"/>
            <a:ext cx="11041379" cy="1855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81779" y="640079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442346" y="1382399"/>
            <a:ext cx="6480809" cy="6823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342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7735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141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4451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4951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5451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4682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5182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4412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81779" y="2880359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03" marR="0" lvl="1" indent="-500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80006" marR="0" lvl="2" indent="-1000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20009" marR="0" lvl="3" indent="-230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60013" marR="0" lvl="4" indent="-731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00016" marR="0" lvl="5" indent="-1231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40019" marR="0" lvl="6" indent="-4619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480022" marR="0" lvl="7" indent="-9621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20025" marR="0" lvl="8" indent="-192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81779" y="640079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442346" y="1382399"/>
            <a:ext cx="6480809" cy="6823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03" marR="0" lvl="1" indent="-500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80006" marR="0" lvl="2" indent="-1000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20009" marR="0" lvl="3" indent="-230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60013" marR="0" lvl="4" indent="-731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00016" marR="0" lvl="5" indent="-1231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40019" marR="0" lvl="6" indent="-4619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480022" marR="0" lvl="7" indent="-9621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20025" marR="0" lvl="8" indent="-192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81779" y="2880359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03" marR="0" lvl="1" indent="-500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80006" marR="0" lvl="2" indent="-1000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20009" marR="0" lvl="3" indent="-230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60013" marR="0" lvl="4" indent="-7312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00016" marR="0" lvl="5" indent="-1231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40019" marR="0" lvl="6" indent="-4619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480022" marR="0" lvl="7" indent="-9621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20025" marR="0" lvl="8" indent="-1925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80109" y="511177"/>
            <a:ext cx="11041379" cy="1855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80109" y="2555875"/>
            <a:ext cx="11041379" cy="60918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02" marR="0" lvl="0" indent="-72352" algn="l" rtl="0">
              <a:lnSpc>
                <a:spcPct val="90000"/>
              </a:lnSpc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0004" marR="0" lvl="1" indent="-10910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0008" marR="0" lvl="2" indent="-152207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40011" marR="0" lvl="3" indent="-16356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80014" marR="0" lvl="4" indent="-168563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20017" marR="0" lvl="5" indent="-173566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160020" marR="0" lvl="6" indent="-165870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00025" marR="0" lvl="7" indent="-170874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40028" marR="0" lvl="8" indent="-163178" algn="l" rtl="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8010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240530" y="8898893"/>
            <a:ext cx="4320539" cy="51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7576" marR="0" lvl="1" indent="-417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5155" marR="0" lvl="2" indent="-8355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733" marR="0" lvl="3" indent="-1253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0310" marR="0" lvl="4" indent="-4010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7887" marR="0" lvl="5" indent="-8186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25463" marR="0" lvl="6" indent="-12363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63042" marR="0" lvl="7" indent="-3842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00619" marR="0" lvl="8" indent="-8018" algn="l" rtl="0">
              <a:spcBef>
                <a:spcPts val="0"/>
              </a:spcBef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9041129" y="8898893"/>
            <a:ext cx="2880360" cy="511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177085" y="689027"/>
            <a:ext cx="3959999" cy="3263956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lang="fr-FR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853609" y="80364"/>
            <a:ext cx="11141981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2300" b="1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Activités &amp; Evaluation de l’apprentissage : V= </a:t>
            </a:r>
            <a:r>
              <a:rPr lang="fr-FR" sz="2300" b="1" i="1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visible</a:t>
            </a:r>
            <a:r>
              <a:rPr lang="fr-FR" sz="2300" b="1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E= </a:t>
            </a:r>
            <a:r>
              <a:rPr lang="fr-FR" sz="2300" b="1" i="1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évaluable</a:t>
            </a:r>
            <a:r>
              <a:rPr lang="fr-FR" sz="2300" b="1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(Formatif ou Sommatif)</a:t>
            </a:r>
            <a:endParaRPr lang="fr-FR" sz="2300" b="1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578735" y="663756"/>
            <a:ext cx="3485178" cy="523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r-FR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Enquête, Recherche</a:t>
            </a:r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4424487" y="689029"/>
            <a:ext cx="3959999" cy="2683355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lang="fr-FR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8657635" y="689029"/>
            <a:ext cx="3959999" cy="8592445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lang="fr-FR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8712114" y="1276547"/>
            <a:ext cx="3971700" cy="741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d’u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expert (vid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o/forum/chat)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Revues et critiques de la littérature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(forum/blog/wiki/RSS)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QCMs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formatif avec rétroaction automatique 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Développement d’une bibliothèque partagée de ressources (base de données/glossaire/wiki)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Présentation des acquis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affichage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posters, pr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sentations)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Portfolios (</a:t>
            </a:r>
            <a:r>
              <a:rPr lang="fr-FR" sz="1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MyPortfolio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Etudes de cas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(forum, </a:t>
            </a:r>
            <a:r>
              <a:rPr lang="fr-FR" sz="1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Synthèses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mise en ligne de textes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produits individuellement ou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groupe)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 d'examen en rafale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Schématisation conceptuelle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-FR" sz="1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vidéo d’une réalisation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(media)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Commentaire audio d’une réalisation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(media)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Skype ou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classe virtuelle 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Préparer et faire une p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sentation 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Blog v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Ecriture d’un rapport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Etudes de cas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Jeux de rôle avancés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d’action sur le lieu du travail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d’action pour des études supplémentaires V/E</a:t>
            </a:r>
          </a:p>
          <a:p>
            <a:pPr lvl="0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authentique / analyse de données – écriture d’article V/E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réparation d’un briefing professionnel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Création/réalisation d’une étude de cas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ion d’un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podcast (media)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 de travail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(blog/r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collègues de travail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Conduite d’un projet de groupes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  <a:endParaRPr lang="fr-FR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574961" y="678683"/>
            <a:ext cx="3802425" cy="523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r-FR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Pratique, Entrainement </a:t>
            </a:r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9695860" y="692179"/>
            <a:ext cx="1789914" cy="523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r-FR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</a:t>
            </a:r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77085" y="1272998"/>
            <a:ext cx="3959999" cy="2357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sur le web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(forum, wiki) V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Ressources éducatives li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bres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 et critique de la littérature existante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(forum/blog/wiki/RSS)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Observations lors d’un TP ou sur le terrain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(media/blog/wiki)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action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authentique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 de données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écriture d’article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Conduite d’un projet de groupe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lang="fr-FR" sz="2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417387" y="1281963"/>
            <a:ext cx="3959999" cy="17107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QCMs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formatif avec rétroaction immédiate 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r-FR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CodeRunner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V/E</a:t>
            </a:r>
            <a:endParaRPr lang="fr-FR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Jeux de rôles en ligne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(forum,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classe virtuelle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Tâches réflexives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individuel ou en groupe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Etudes de cas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(forum,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d’examen en rafale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(forum)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Jeux de rôle avancés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lang="fr-FR" sz="2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77085" y="4227432"/>
            <a:ext cx="3959999" cy="3640910"/>
          </a:xfrm>
          <a:prstGeom prst="rect">
            <a:avLst/>
          </a:prstGeom>
          <a:solidFill>
            <a:srgbClr val="A1F5E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lang="fr-FR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1089742" y="4255947"/>
            <a:ext cx="1808506" cy="523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r-FR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Acquisition</a:t>
            </a:r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77085" y="4775540"/>
            <a:ext cx="3959999" cy="27880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Lectures guidées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ressources de bibliothèque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Ressources éducatives libres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Podcast (media) V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les étudiants le font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Webinaires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classe virtuelle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Forum Questions/Réponses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(forum,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où les enseignants répondent aux questions des étudiants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Vidéo de cours magistraux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r-FR" sz="1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webcast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Vidéos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YouTube 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Observations en laboratoire ou sur le terrain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(media/blog/wiki) V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QCMs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formatif avec rétroaction immédiate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Portfolios (</a:t>
            </a:r>
            <a:r>
              <a:rPr lang="fr-FR" sz="1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MyPortfolio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lang="fr-FR"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4428162" y="3494076"/>
            <a:ext cx="3959999" cy="2585962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lang="fr-FR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5297864" y="3554732"/>
            <a:ext cx="2144047" cy="523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r-FR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4403130" y="4212512"/>
            <a:ext cx="3959999" cy="1600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iki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Collaboratif 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sait-on sur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...?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V/E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Développement d’une bibliothèque de ressources partagées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 de données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/glossa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/wiki)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Réseaux sociaux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particip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ation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(extern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Groupes d’intérêt spécifiques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échanges sur un sujet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(forum) V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Encadrement d’autres apprenants</a:t>
            </a:r>
            <a:r>
              <a:rPr lang="fr-FR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</a:t>
            </a:r>
            <a:endParaRPr lang="fr-FR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4424487" y="6208657"/>
            <a:ext cx="3959999" cy="3278609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lang="fr-FR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4438750" y="6653099"/>
            <a:ext cx="3971700" cy="327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 d’un expert (forum/chat) V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Webinaires (virtual classroom) V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Réponse/exemple type d’un travail précédent (forum)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 d’un chat (pendant le cours ou téléchargé) V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Réflexion par rapport à un travail/professionnel (blog) V/E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de groupes sur un sujet, un problème, une lecture (chat/blog/wiki) V/E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Réseaux sociaux – participation (externe) V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Tâches réflexives – individuel ou en groupe (forum) V/E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Groupes d’intérêt spécifiques - échanges sur un sujet (forum) V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Conduite d’un projet de groupe V/E</a:t>
            </a:r>
          </a:p>
        </p:txBody>
      </p:sp>
      <p:sp>
        <p:nvSpPr>
          <p:cNvPr id="106" name="Shape 106"/>
          <p:cNvSpPr/>
          <p:nvPr/>
        </p:nvSpPr>
        <p:spPr>
          <a:xfrm>
            <a:off x="5541151" y="6266166"/>
            <a:ext cx="1712400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r-FR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 lang="fr-F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549</Words>
  <Application>Microsoft Office PowerPoint</Application>
  <PresentationFormat>A3 (297 x 420 mm)</PresentationFormat>
  <Paragraphs>75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VASSILIKI MICHOU</dc:creator>
  <cp:lastModifiedBy>Vassiliki</cp:lastModifiedBy>
  <cp:revision>9</cp:revision>
  <cp:lastPrinted>2019-05-28T14:55:13Z</cp:lastPrinted>
  <dcterms:modified xsi:type="dcterms:W3CDTF">2020-05-28T08:16:40Z</dcterms:modified>
</cp:coreProperties>
</file>